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4011"/>
    <a:srgbClr val="00A4A1"/>
    <a:srgbClr val="1E68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0F41AF-023D-4124-8DF6-DBF2CBE92E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DA20987-2338-431D-8F76-82CB6127D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16AF07-DE03-4701-9462-0A19499E8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01F7-60C0-4541-8D6B-526FB57B982F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2CADE3-C9EE-42FA-890E-18C2E5519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27C2EF-600A-4DBF-AE3D-FCC685DC7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E744-DDCC-4AE0-8915-83F86D2F2C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0748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167477-2633-41D8-B384-3BF1DC99E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CD269BF-D39F-4E87-AC83-A841AADAEB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A62FDF1-1AFC-4D76-8722-12ABE86AC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01F7-60C0-4541-8D6B-526FB57B982F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DBE5BC5-3DE5-4AB2-A6C0-0917FA104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88E3688-E496-438E-AC25-07596EDCD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E744-DDCC-4AE0-8915-83F86D2F2C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18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EDC1870-71A3-4E49-B651-196EB68BE1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7A33336-D6EA-49E2-89DA-0CB261290E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674A53-585C-4B98-96CF-F350DD7AE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01F7-60C0-4541-8D6B-526FB57B982F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AB08CF-15AF-4456-9948-0DB780BF0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68931FD-6CCF-4978-8BA9-FAAA2393D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E744-DDCC-4AE0-8915-83F86D2F2C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1771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20BD5C-3042-4BE4-97E3-EBBAA8EA1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E7F40F-B192-4440-83B6-B0075CE4B9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752ACFC-2781-484B-9FC3-EEE008363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01F7-60C0-4541-8D6B-526FB57B982F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B24BC9-0F8C-4551-9B2E-D1FCDB976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EEFB45-4CBC-4B7E-8116-3C059DE27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E744-DDCC-4AE0-8915-83F86D2F2C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3626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D02C62-4453-4C67-9B6E-8124B246A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4CB22B-779E-432C-8846-27C93260F2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84F88B-149D-4857-8485-21B98FD72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01F7-60C0-4541-8D6B-526FB57B982F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E8FBA12-93A6-4419-91FB-DD936B2B5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71D81-518C-4DC5-A99A-510448A0D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E744-DDCC-4AE0-8915-83F86D2F2C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988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CC5C01-C824-4A4F-9E74-E760C5594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775878-5C81-402A-82CA-5E45D33965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A432AC0-95FB-48AE-AC0C-B8295AFC7E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0D4AB71-AE87-4BD8-BE1E-D31704F20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01F7-60C0-4541-8D6B-526FB57B982F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BAF9A9F-DF9B-4CDE-958E-63BA9D23F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21A1C8E-C3D8-41C6-9E37-4EFDD6DA4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E744-DDCC-4AE0-8915-83F86D2F2C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9144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6F31E9-3523-409B-8EB0-49C15BA66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DE7AD6E-D6FB-4538-A1FF-A559706C23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A6EDFD3-6419-4C9F-B5DA-2170EAC7AC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63E7CB8-7ECB-4C32-B556-DBBB5DC759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119BC81-8BA7-4C1B-9862-C257C2B8D5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72A698F-559F-47EF-81BF-EDE642FC5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01F7-60C0-4541-8D6B-526FB57B982F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D9D5E07-5E01-4C2D-80BB-84A681310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D404E5E-AC3E-4B84-99A7-B1330B234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E744-DDCC-4AE0-8915-83F86D2F2C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6263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AAED1E-394E-4AF6-A468-8191EE42B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D5FC6BC-039E-4E20-BCAF-184CB2975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01F7-60C0-4541-8D6B-526FB57B982F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7944D7D-4A0D-4662-8B65-71C053707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EE898CD-2C44-431C-81AF-6436AAFEB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E744-DDCC-4AE0-8915-83F86D2F2C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598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A1E6A8B-AEFC-4089-93BF-A77BA920D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01F7-60C0-4541-8D6B-526FB57B982F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5152466-953E-4CE8-A10C-F2388F8F2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1E838CE-66E3-4ED0-9B08-CEC05F125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E744-DDCC-4AE0-8915-83F86D2F2C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5739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E1A5AC-69B3-4F88-8A4E-C6844A0B6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209426-58BE-4C04-9216-696C63F42A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6CE2B65-2326-4AC8-93E3-7AFF13DA35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96A9B95-1610-4471-A013-2F6A7AF45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01F7-60C0-4541-8D6B-526FB57B982F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D1ABF49-F181-44A5-B463-3D8571E49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6982082-332C-435E-96B1-626611E23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E744-DDCC-4AE0-8915-83F86D2F2C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857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AF1AE0-46F5-4721-B0AC-C8EFA0731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1E919DF-60C0-4E8D-8CB2-2CF133A2D3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19E72F0-67B2-4FCD-AD38-E7EE46A7BE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07BF5E5-9652-4EAD-99E8-90B1C20BC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01F7-60C0-4541-8D6B-526FB57B982F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CE4F644-F24B-4558-A462-4BF82DCC6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07AC728-BFEE-40F5-8C30-DCC13350D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FE744-DDCC-4AE0-8915-83F86D2F2C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7574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D70C832-BB61-426B-AD1C-6D7DDA757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2ED189D-A136-44DB-AB7C-2F138260B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67A5DF-A060-4C7E-9184-DCC91846BF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001F7-60C0-4541-8D6B-526FB57B982F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12D0D34-5D1E-4CF9-93F2-BF227C4512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FC3730-0C5F-4A19-B295-8C9F62ED8A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FE744-DDCC-4AE0-8915-83F86D2F2C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9005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egalis.bretagne.bzh/jcms/mw_14303/megalis-formulaire-de-demande-jsp?dcontexte=mw_15536&amp;dtype1=mw_15545#zoneContenu" TargetMode="External"/><Relationship Id="rId3" Type="http://schemas.openxmlformats.org/officeDocument/2006/relationships/image" Target="../media/image28.png"/><Relationship Id="rId7" Type="http://schemas.openxmlformats.org/officeDocument/2006/relationships/hyperlink" Target="https://www.megalis.bretagne.bzh/jcms/mw_9535/des-tutoriels-video-pour-vous-accompagner-dans-l-utilisation-des-services#sdmentreprise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hyperlink" Target="https://marches.megalis.bretagne.bzh/?page=entreprise.EntrepriseAdvancedSearch&amp;AllCons&amp;orgTest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s://socle.megalis.bretagne.bzh/company/siren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s://www.megalis.bretagne.bzh/jcms/mw_9535/des-tutoriels-video-pour-vous-accompagner-dans-l-utilisation-des-services#sdmentreprises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E6C6015B-82EC-4D1A-8D10-DB2287E481E2}"/>
              </a:ext>
            </a:extLst>
          </p:cNvPr>
          <p:cNvSpPr txBox="1"/>
          <p:nvPr/>
        </p:nvSpPr>
        <p:spPr>
          <a:xfrm>
            <a:off x="760014" y="3167390"/>
            <a:ext cx="9860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1E68B1"/>
                </a:solidFill>
              </a:rPr>
              <a:t>Dématérialisation obligatoire des procédures de marchés publics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DD2114E-C928-47D4-A364-FE01049FCE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416" y="439615"/>
            <a:ext cx="3651006" cy="164137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770107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4B4FDBD1-C7D6-49E7-AA78-5018A1918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660" y="472053"/>
            <a:ext cx="9531991" cy="609600"/>
          </a:xfrm>
        </p:spPr>
        <p:txBody>
          <a:bodyPr>
            <a:noAutofit/>
          </a:bodyPr>
          <a:lstStyle/>
          <a:p>
            <a:r>
              <a:rPr lang="fr-FR" sz="28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La signature électronique : Mode d’emploi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E8F6D2C-D3F2-4B04-847D-64846648DF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063" y="253412"/>
            <a:ext cx="2328642" cy="104688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5C233F5B-6995-416B-ACC9-AD908912852B}"/>
              </a:ext>
            </a:extLst>
          </p:cNvPr>
          <p:cNvSpPr txBox="1">
            <a:spLocks/>
          </p:cNvSpPr>
          <p:nvPr/>
        </p:nvSpPr>
        <p:spPr>
          <a:xfrm>
            <a:off x="1810050" y="4104308"/>
            <a:ext cx="2906435" cy="4697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Un certificat électronique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B32AA71-8FF2-4520-A6D4-B278311A8169}"/>
              </a:ext>
            </a:extLst>
          </p:cNvPr>
          <p:cNvSpPr txBox="1">
            <a:spLocks/>
          </p:cNvSpPr>
          <p:nvPr/>
        </p:nvSpPr>
        <p:spPr>
          <a:xfrm>
            <a:off x="1044780" y="2031414"/>
            <a:ext cx="6899593" cy="4697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FD4011"/>
                </a:solidFill>
                <a:latin typeface="+mn-lt"/>
                <a:ea typeface="+mn-ea"/>
                <a:cs typeface="+mn-cs"/>
              </a:rPr>
              <a:t>Pour signer un document, il faut systématiquement :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5E9EE74-2DC2-48DE-9FD6-613C412DD9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773980">
            <a:off x="2451229" y="2874140"/>
            <a:ext cx="1624079" cy="7429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AB2A440-103B-47DF-AF45-9E861C4C51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2294" y="3073176"/>
            <a:ext cx="571150" cy="575350"/>
          </a:xfrm>
          <a:prstGeom prst="rect">
            <a:avLst/>
          </a:prstGeom>
        </p:spPr>
      </p:pic>
      <p:sp>
        <p:nvSpPr>
          <p:cNvPr id="13" name="Titre 1">
            <a:extLst>
              <a:ext uri="{FF2B5EF4-FFF2-40B4-BE49-F238E27FC236}">
                <a16:creationId xmlns:a16="http://schemas.microsoft.com/office/drawing/2014/main" id="{E13DE0C7-4778-4F50-9252-6B50F4A8F73C}"/>
              </a:ext>
            </a:extLst>
          </p:cNvPr>
          <p:cNvSpPr txBox="1">
            <a:spLocks/>
          </p:cNvSpPr>
          <p:nvPr/>
        </p:nvSpPr>
        <p:spPr>
          <a:xfrm>
            <a:off x="1878580" y="4447051"/>
            <a:ext cx="3078630" cy="6181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rgbClr val="00A4A1"/>
                </a:solidFill>
                <a:latin typeface="+mn-lt"/>
                <a:ea typeface="+mn-ea"/>
                <a:cs typeface="+mn-cs"/>
              </a:rPr>
              <a:t>Permet d’identifier la personne qui signe électroniquement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3AD7BA3-3D21-4EF3-8993-D406F3CFF9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8597" y="2712403"/>
            <a:ext cx="1377574" cy="126486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BDD0AD6-F0E5-4158-9819-548B0E20E5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9163" y="2907856"/>
            <a:ext cx="636442" cy="531852"/>
          </a:xfrm>
          <a:prstGeom prst="rect">
            <a:avLst/>
          </a:prstGeom>
        </p:spPr>
      </p:pic>
      <p:sp>
        <p:nvSpPr>
          <p:cNvPr id="16" name="Titre 1">
            <a:extLst>
              <a:ext uri="{FF2B5EF4-FFF2-40B4-BE49-F238E27FC236}">
                <a16:creationId xmlns:a16="http://schemas.microsoft.com/office/drawing/2014/main" id="{95BE515E-AA74-49E6-9E63-5CCAA79B155B}"/>
              </a:ext>
            </a:extLst>
          </p:cNvPr>
          <p:cNvSpPr txBox="1">
            <a:spLocks/>
          </p:cNvSpPr>
          <p:nvPr/>
        </p:nvSpPr>
        <p:spPr>
          <a:xfrm>
            <a:off x="7509179" y="4095070"/>
            <a:ext cx="2906435" cy="4697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Un outil de signature</a:t>
            </a:r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E4BE1007-9753-4EC2-9E77-5BE006C6FB49}"/>
              </a:ext>
            </a:extLst>
          </p:cNvPr>
          <p:cNvSpPr txBox="1">
            <a:spLocks/>
          </p:cNvSpPr>
          <p:nvPr/>
        </p:nvSpPr>
        <p:spPr>
          <a:xfrm>
            <a:off x="7509178" y="4447051"/>
            <a:ext cx="3463621" cy="19388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rgbClr val="00A4A1"/>
                </a:solidFill>
                <a:latin typeface="+mn-lt"/>
                <a:ea typeface="+mn-ea"/>
                <a:cs typeface="+mn-cs"/>
              </a:rPr>
              <a:t>Permet d’apposer la signature électronique de la personne détenant le certificat sur le document : </a:t>
            </a:r>
          </a:p>
          <a:p>
            <a:pPr marL="285750" indent="-285750">
              <a:buFontTx/>
              <a:buChar char="-"/>
            </a:pPr>
            <a:r>
              <a:rPr lang="fr-FR" sz="1600" b="1" dirty="0">
                <a:solidFill>
                  <a:srgbClr val="00A4A1"/>
                </a:solidFill>
                <a:latin typeface="+mn-lt"/>
                <a:ea typeface="+mn-ea"/>
                <a:cs typeface="+mn-cs"/>
              </a:rPr>
              <a:t>Salle des marchés</a:t>
            </a:r>
          </a:p>
          <a:p>
            <a:pPr marL="285750" indent="-285750">
              <a:buFontTx/>
              <a:buChar char="-"/>
            </a:pPr>
            <a:r>
              <a:rPr lang="fr-FR" sz="1600" b="1" dirty="0">
                <a:solidFill>
                  <a:srgbClr val="00A4A1"/>
                </a:solidFill>
                <a:latin typeface="+mn-lt"/>
                <a:ea typeface="+mn-ea"/>
                <a:cs typeface="+mn-cs"/>
              </a:rPr>
              <a:t>Certains lecteurs PDF</a:t>
            </a:r>
          </a:p>
          <a:p>
            <a:pPr marL="285750" indent="-285750">
              <a:buFontTx/>
              <a:buChar char="-"/>
            </a:pPr>
            <a:r>
              <a:rPr lang="fr-FR" sz="1600" b="1" dirty="0">
                <a:solidFill>
                  <a:srgbClr val="00A4A1"/>
                </a:solidFill>
                <a:latin typeface="+mn-lt"/>
                <a:ea typeface="+mn-ea"/>
                <a:cs typeface="+mn-cs"/>
              </a:rPr>
              <a:t>Parapheur électronique</a:t>
            </a:r>
          </a:p>
          <a:p>
            <a:pPr marL="285750" indent="-285750">
              <a:buFontTx/>
              <a:buChar char="-"/>
            </a:pPr>
            <a:r>
              <a:rPr lang="fr-FR" sz="1600" b="1" dirty="0" err="1">
                <a:solidFill>
                  <a:srgbClr val="00A4A1"/>
                </a:solidFill>
                <a:latin typeface="+mn-lt"/>
                <a:ea typeface="+mn-ea"/>
                <a:cs typeface="+mn-cs"/>
              </a:rPr>
              <a:t>Atexo</a:t>
            </a:r>
            <a:r>
              <a:rPr lang="fr-FR" sz="1600" b="1" dirty="0">
                <a:solidFill>
                  <a:srgbClr val="00A4A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600" b="1" dirty="0" err="1">
                <a:solidFill>
                  <a:srgbClr val="00A4A1"/>
                </a:solidFill>
                <a:latin typeface="+mn-lt"/>
                <a:ea typeface="+mn-ea"/>
                <a:cs typeface="+mn-cs"/>
              </a:rPr>
              <a:t>Sign</a:t>
            </a:r>
            <a:endParaRPr lang="fr-FR" sz="1600" b="1" dirty="0">
              <a:solidFill>
                <a:srgbClr val="00A4A1"/>
              </a:solidFill>
              <a:latin typeface="+mn-lt"/>
              <a:ea typeface="+mn-ea"/>
              <a:cs typeface="+mn-cs"/>
            </a:endParaRPr>
          </a:p>
          <a:p>
            <a:pPr marL="285750" indent="-285750">
              <a:buFontTx/>
              <a:buChar char="-"/>
            </a:pPr>
            <a:r>
              <a:rPr lang="fr-FR" sz="1600" b="1" dirty="0">
                <a:solidFill>
                  <a:srgbClr val="00A4A1"/>
                </a:solidFill>
                <a:latin typeface="+mn-lt"/>
                <a:ea typeface="+mn-ea"/>
                <a:cs typeface="+mn-cs"/>
              </a:rPr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827577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331DE642-17FA-4139-B049-A0356585F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660" y="472053"/>
            <a:ext cx="9531991" cy="609600"/>
          </a:xfrm>
        </p:spPr>
        <p:txBody>
          <a:bodyPr>
            <a:noAutofit/>
          </a:bodyPr>
          <a:lstStyle/>
          <a:p>
            <a:r>
              <a:rPr lang="fr-FR" sz="24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La signature électronique : Les formats de signature électronique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03AB635-71FD-4F60-A74C-D4F2DD3C2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063" y="253412"/>
            <a:ext cx="2328642" cy="104688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B33915F2-8A1B-4AC4-962B-A2ED515E05A7}"/>
              </a:ext>
            </a:extLst>
          </p:cNvPr>
          <p:cNvSpPr txBox="1">
            <a:spLocks/>
          </p:cNvSpPr>
          <p:nvPr/>
        </p:nvSpPr>
        <p:spPr>
          <a:xfrm>
            <a:off x="373660" y="995494"/>
            <a:ext cx="9531991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Les outils de signature proposent tout ou partie de ces formats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7B46ADCE-3523-491A-9BD2-F931BB9E1F53}"/>
              </a:ext>
            </a:extLst>
          </p:cNvPr>
          <p:cNvSpPr txBox="1">
            <a:spLocks/>
          </p:cNvSpPr>
          <p:nvPr/>
        </p:nvSpPr>
        <p:spPr>
          <a:xfrm>
            <a:off x="595606" y="2146838"/>
            <a:ext cx="1035689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XADES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9C220CBC-E0FF-4B7C-97E8-C2FC8FB6CD35}"/>
              </a:ext>
            </a:extLst>
          </p:cNvPr>
          <p:cNvSpPr txBox="1">
            <a:spLocks/>
          </p:cNvSpPr>
          <p:nvPr/>
        </p:nvSpPr>
        <p:spPr>
          <a:xfrm>
            <a:off x="595605" y="3745803"/>
            <a:ext cx="1035689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CADES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9F07045F-58B9-4109-9A8B-A41584F12FDC}"/>
              </a:ext>
            </a:extLst>
          </p:cNvPr>
          <p:cNvSpPr txBox="1">
            <a:spLocks/>
          </p:cNvSpPr>
          <p:nvPr/>
        </p:nvSpPr>
        <p:spPr>
          <a:xfrm>
            <a:off x="610588" y="5776347"/>
            <a:ext cx="1035689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PADES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8E25D31-B83E-4B72-A70E-12AF20BE69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502" y="1922615"/>
            <a:ext cx="609600" cy="6096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90F5978-44AB-4D21-902F-C94FF7B90A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8562" y="1979490"/>
            <a:ext cx="468701" cy="47214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43A29EA-CD57-4F82-8048-B0851C0DDF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129" y="1770154"/>
            <a:ext cx="762061" cy="762061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D6F4E64F-ADB2-484C-AF96-F0284C7E7B8D}"/>
              </a:ext>
            </a:extLst>
          </p:cNvPr>
          <p:cNvSpPr txBox="1">
            <a:spLocks/>
          </p:cNvSpPr>
          <p:nvPr/>
        </p:nvSpPr>
        <p:spPr>
          <a:xfrm>
            <a:off x="8578267" y="2005978"/>
            <a:ext cx="265476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= Document signé</a:t>
            </a: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6E99B9D0-7CA2-4F33-89F2-94F0A76301A1}"/>
              </a:ext>
            </a:extLst>
          </p:cNvPr>
          <p:cNvSpPr txBox="1">
            <a:spLocks/>
          </p:cNvSpPr>
          <p:nvPr/>
        </p:nvSpPr>
        <p:spPr>
          <a:xfrm>
            <a:off x="2204228" y="2498910"/>
            <a:ext cx="2642532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600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Document bureautique (Word ou Excel ou PDF)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354A3F8-2591-4A1F-B7B8-FABEFA5816DE}"/>
              </a:ext>
            </a:extLst>
          </p:cNvPr>
          <p:cNvSpPr txBox="1">
            <a:spLocks/>
          </p:cNvSpPr>
          <p:nvPr/>
        </p:nvSpPr>
        <p:spPr>
          <a:xfrm>
            <a:off x="5732893" y="2498910"/>
            <a:ext cx="2642532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600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Jeton de signature crée par l’outil de signature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FAEF2321-C0B6-4CCA-8C16-954A573B0C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502" y="3478041"/>
            <a:ext cx="609600" cy="60960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239B1096-832B-4D0E-8802-4C4DBE4152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8562" y="3534916"/>
            <a:ext cx="468701" cy="472148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7BC2FDAE-164D-4412-B88F-1C552E36BA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129" y="3325580"/>
            <a:ext cx="762061" cy="762061"/>
          </a:xfrm>
          <a:prstGeom prst="rect">
            <a:avLst/>
          </a:prstGeom>
        </p:spPr>
      </p:pic>
      <p:sp>
        <p:nvSpPr>
          <p:cNvPr id="26" name="Titre 1">
            <a:extLst>
              <a:ext uri="{FF2B5EF4-FFF2-40B4-BE49-F238E27FC236}">
                <a16:creationId xmlns:a16="http://schemas.microsoft.com/office/drawing/2014/main" id="{B3F0E2F8-C19A-4835-B6C1-4BEFEF05912D}"/>
              </a:ext>
            </a:extLst>
          </p:cNvPr>
          <p:cNvSpPr txBox="1">
            <a:spLocks/>
          </p:cNvSpPr>
          <p:nvPr/>
        </p:nvSpPr>
        <p:spPr>
          <a:xfrm>
            <a:off x="8578267" y="3561404"/>
            <a:ext cx="265476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= Document signé</a:t>
            </a:r>
          </a:p>
        </p:txBody>
      </p:sp>
      <p:sp>
        <p:nvSpPr>
          <p:cNvPr id="27" name="Titre 1">
            <a:extLst>
              <a:ext uri="{FF2B5EF4-FFF2-40B4-BE49-F238E27FC236}">
                <a16:creationId xmlns:a16="http://schemas.microsoft.com/office/drawing/2014/main" id="{27CA976D-6B16-4363-9851-2290ECDBCC24}"/>
              </a:ext>
            </a:extLst>
          </p:cNvPr>
          <p:cNvSpPr txBox="1">
            <a:spLocks/>
          </p:cNvSpPr>
          <p:nvPr/>
        </p:nvSpPr>
        <p:spPr>
          <a:xfrm>
            <a:off x="2204228" y="4054336"/>
            <a:ext cx="2642532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600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Document bureautique (Word ou Excel ou PDF)</a:t>
            </a:r>
          </a:p>
        </p:txBody>
      </p:sp>
      <p:sp>
        <p:nvSpPr>
          <p:cNvPr id="28" name="Titre 1">
            <a:extLst>
              <a:ext uri="{FF2B5EF4-FFF2-40B4-BE49-F238E27FC236}">
                <a16:creationId xmlns:a16="http://schemas.microsoft.com/office/drawing/2014/main" id="{A17EF374-4BDF-4E87-A96F-345AA170779B}"/>
              </a:ext>
            </a:extLst>
          </p:cNvPr>
          <p:cNvSpPr txBox="1">
            <a:spLocks/>
          </p:cNvSpPr>
          <p:nvPr/>
        </p:nvSpPr>
        <p:spPr>
          <a:xfrm>
            <a:off x="5732893" y="4054336"/>
            <a:ext cx="2642532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600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Jeton de signature crée par l’outil de signature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1CBEA663-A507-4456-A20A-671EAB1DCF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667" y="5505292"/>
            <a:ext cx="649412" cy="649412"/>
          </a:xfrm>
          <a:prstGeom prst="rect">
            <a:avLst/>
          </a:prstGeom>
        </p:spPr>
      </p:pic>
      <p:sp>
        <p:nvSpPr>
          <p:cNvPr id="30" name="Titre 1">
            <a:extLst>
              <a:ext uri="{FF2B5EF4-FFF2-40B4-BE49-F238E27FC236}">
                <a16:creationId xmlns:a16="http://schemas.microsoft.com/office/drawing/2014/main" id="{09217EB4-07F1-4C07-B328-453303381188}"/>
              </a:ext>
            </a:extLst>
          </p:cNvPr>
          <p:cNvSpPr txBox="1">
            <a:spLocks/>
          </p:cNvSpPr>
          <p:nvPr/>
        </p:nvSpPr>
        <p:spPr>
          <a:xfrm>
            <a:off x="1917904" y="6146318"/>
            <a:ext cx="2642532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600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Document PDF uniquement</a:t>
            </a:r>
          </a:p>
        </p:txBody>
      </p:sp>
      <p:sp>
        <p:nvSpPr>
          <p:cNvPr id="31" name="Titre 1">
            <a:extLst>
              <a:ext uri="{FF2B5EF4-FFF2-40B4-BE49-F238E27FC236}">
                <a16:creationId xmlns:a16="http://schemas.microsoft.com/office/drawing/2014/main" id="{8DB63072-EA15-4D5F-9D85-984C98BFC2A9}"/>
              </a:ext>
            </a:extLst>
          </p:cNvPr>
          <p:cNvSpPr txBox="1">
            <a:spLocks/>
          </p:cNvSpPr>
          <p:nvPr/>
        </p:nvSpPr>
        <p:spPr>
          <a:xfrm>
            <a:off x="5003061" y="6235539"/>
            <a:ext cx="2962833" cy="5203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200" b="1" dirty="0">
                <a:solidFill>
                  <a:srgbClr val="FD4011"/>
                </a:solidFill>
                <a:latin typeface="+mn-lt"/>
                <a:ea typeface="+mn-ea"/>
                <a:cs typeface="+mn-cs"/>
              </a:rPr>
              <a:t>Signature intégrée dans le document PDF.</a:t>
            </a:r>
          </a:p>
          <a:p>
            <a:pPr algn="ctr"/>
            <a:r>
              <a:rPr lang="fr-FR" sz="1200" b="1" dirty="0">
                <a:solidFill>
                  <a:srgbClr val="FD4011"/>
                </a:solidFill>
                <a:latin typeface="+mn-lt"/>
                <a:ea typeface="+mn-ea"/>
                <a:cs typeface="+mn-cs"/>
              </a:rPr>
              <a:t>Visible dans Adobe Reader notamment.</a:t>
            </a:r>
          </a:p>
        </p:txBody>
      </p:sp>
      <p:sp>
        <p:nvSpPr>
          <p:cNvPr id="32" name="Titre 1">
            <a:extLst>
              <a:ext uri="{FF2B5EF4-FFF2-40B4-BE49-F238E27FC236}">
                <a16:creationId xmlns:a16="http://schemas.microsoft.com/office/drawing/2014/main" id="{C5968450-A879-43A5-A8A3-86CBDED21ED0}"/>
              </a:ext>
            </a:extLst>
          </p:cNvPr>
          <p:cNvSpPr txBox="1">
            <a:spLocks/>
          </p:cNvSpPr>
          <p:nvPr/>
        </p:nvSpPr>
        <p:spPr>
          <a:xfrm>
            <a:off x="8578267" y="5704891"/>
            <a:ext cx="265476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= Document signé</a:t>
            </a:r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D80E6421-A49E-4D48-A980-ACA537F0D3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4842" y="5356164"/>
            <a:ext cx="2336279" cy="222503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E70335BB-D69F-44F2-B7A3-2CB1B10201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44842" y="5578667"/>
            <a:ext cx="3764285" cy="697578"/>
          </a:xfrm>
          <a:prstGeom prst="rect">
            <a:avLst/>
          </a:prstGeom>
        </p:spPr>
      </p:pic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681E9F49-83EB-4401-9EDC-0F0894F79D81}"/>
              </a:ext>
            </a:extLst>
          </p:cNvPr>
          <p:cNvCxnSpPr>
            <a:cxnSpLocks/>
          </p:cNvCxnSpPr>
          <p:nvPr/>
        </p:nvCxnSpPr>
        <p:spPr bwMode="auto">
          <a:xfrm flipV="1">
            <a:off x="3979962" y="5622877"/>
            <a:ext cx="772211" cy="239629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619276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EE164E1D-E1CC-4CBB-A359-051657B37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660" y="472053"/>
            <a:ext cx="9531991" cy="609600"/>
          </a:xfrm>
        </p:spPr>
        <p:txBody>
          <a:bodyPr>
            <a:noAutofit/>
          </a:bodyPr>
          <a:lstStyle/>
          <a:p>
            <a:r>
              <a:rPr lang="fr-FR" sz="24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Pour vous aider :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197DDDA-F6B7-4F86-8686-F948AF767B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063" y="253412"/>
            <a:ext cx="2328642" cy="104688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814BAA89-0FE1-49E2-92DF-05A1966D5065}"/>
              </a:ext>
            </a:extLst>
          </p:cNvPr>
          <p:cNvSpPr txBox="1">
            <a:spLocks/>
          </p:cNvSpPr>
          <p:nvPr/>
        </p:nvSpPr>
        <p:spPr>
          <a:xfrm>
            <a:off x="865431" y="3113115"/>
            <a:ext cx="2007415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Les tutoriels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88D40F8-B622-41D5-B126-B3718068EC3C}"/>
              </a:ext>
            </a:extLst>
          </p:cNvPr>
          <p:cNvSpPr txBox="1">
            <a:spLocks/>
          </p:cNvSpPr>
          <p:nvPr/>
        </p:nvSpPr>
        <p:spPr>
          <a:xfrm>
            <a:off x="3480820" y="3117746"/>
            <a:ext cx="5041016" cy="1767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La cellule d’assistance</a:t>
            </a:r>
          </a:p>
          <a:p>
            <a:endParaRPr lang="fr-FR" sz="2400" b="1" dirty="0">
              <a:solidFill>
                <a:srgbClr val="1E68B1"/>
              </a:solidFill>
              <a:latin typeface="+mn-lt"/>
              <a:ea typeface="+mn-ea"/>
              <a:cs typeface="+mn-cs"/>
            </a:endParaRPr>
          </a:p>
          <a:p>
            <a:pPr marL="176213" lvl="1" indent="-84138">
              <a:buClr>
                <a:srgbClr val="0B6AA5"/>
              </a:buClr>
              <a:buFont typeface="Arial" panose="020B0604020202020204" pitchFamily="34" charset="0"/>
              <a:buChar char="•"/>
            </a:pPr>
            <a:r>
              <a:rPr lang="fr-FR" dirty="0"/>
              <a:t>02 23 48 04 54 </a:t>
            </a:r>
          </a:p>
          <a:p>
            <a:pPr marL="176213" lvl="1" indent="-84138">
              <a:buClr>
                <a:srgbClr val="0B6AA5"/>
              </a:buClr>
              <a:buFont typeface="Arial" panose="020B0604020202020204" pitchFamily="34" charset="0"/>
              <a:buChar char="•"/>
            </a:pPr>
            <a:r>
              <a:rPr lang="fr-FR" dirty="0"/>
              <a:t>du lundi au jeudi de 9h à 12h30 et de 14h à 17h30 le vendredi de 9h à 12h30 et de 14h à 16h30.</a:t>
            </a:r>
            <a:endParaRPr lang="fr-FR" sz="2400" b="1" dirty="0">
              <a:solidFill>
                <a:srgbClr val="1E68B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12EF079D-EC82-4201-AFDF-7F8AFB58318C}"/>
              </a:ext>
            </a:extLst>
          </p:cNvPr>
          <p:cNvSpPr txBox="1">
            <a:spLocks/>
          </p:cNvSpPr>
          <p:nvPr/>
        </p:nvSpPr>
        <p:spPr>
          <a:xfrm>
            <a:off x="8636432" y="3096917"/>
            <a:ext cx="3046252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Formulaire de contact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016B2A7-A81F-4B39-A22B-536D22DA1D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147" y="1767641"/>
            <a:ext cx="1356255" cy="104530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BE20C91-9D4A-4171-AD74-4518ACB259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8271" y="1887711"/>
            <a:ext cx="1133151" cy="104531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5364500-1A7E-4927-8D7A-D1985ADF84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8679" y="1872451"/>
            <a:ext cx="1133151" cy="119884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D9E6266-8551-41B0-B38D-3A2DEF8032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5431" y="5303043"/>
            <a:ext cx="704554" cy="720081"/>
          </a:xfrm>
          <a:prstGeom prst="rect">
            <a:avLst/>
          </a:prstGeom>
        </p:spPr>
      </p:pic>
      <p:sp>
        <p:nvSpPr>
          <p:cNvPr id="13" name="Titre 1">
            <a:extLst>
              <a:ext uri="{FF2B5EF4-FFF2-40B4-BE49-F238E27FC236}">
                <a16:creationId xmlns:a16="http://schemas.microsoft.com/office/drawing/2014/main" id="{776FB5E9-CE4B-4A79-962E-E6F5330D975C}"/>
              </a:ext>
            </a:extLst>
          </p:cNvPr>
          <p:cNvSpPr txBox="1">
            <a:spLocks/>
          </p:cNvSpPr>
          <p:nvPr/>
        </p:nvSpPr>
        <p:spPr>
          <a:xfrm>
            <a:off x="1754543" y="5217741"/>
            <a:ext cx="9756584" cy="9830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b="1" dirty="0">
                <a:solidFill>
                  <a:srgbClr val="FD4011"/>
                </a:solidFill>
                <a:latin typeface="+mn-lt"/>
                <a:ea typeface="+mn-ea"/>
                <a:cs typeface="+mn-cs"/>
              </a:rPr>
              <a:t>Important : Le temps de dépôt d’une offre dépend de la taille des fichiers à déposer et la qualité de votre connexion internet. La plateforme des marchés horodate le dernier octet de données transmis.</a:t>
            </a:r>
          </a:p>
          <a:p>
            <a:r>
              <a:rPr lang="fr-FR" sz="1800" b="1" dirty="0">
                <a:solidFill>
                  <a:srgbClr val="FD4011"/>
                </a:solidFill>
                <a:latin typeface="+mn-lt"/>
                <a:ea typeface="+mn-ea"/>
                <a:cs typeface="+mn-cs"/>
              </a:rPr>
              <a:t>Anticipez le dépôt de vos offres dématérialisées ! 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4872D30E-7713-49E3-BA39-AF1931CF19D9}"/>
              </a:ext>
            </a:extLst>
          </p:cNvPr>
          <p:cNvSpPr txBox="1">
            <a:spLocks/>
          </p:cNvSpPr>
          <p:nvPr/>
        </p:nvSpPr>
        <p:spPr>
          <a:xfrm>
            <a:off x="750835" y="3898663"/>
            <a:ext cx="2007415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b="1" dirty="0">
                <a:solidFill>
                  <a:srgbClr val="1E68B1"/>
                </a:solidFill>
                <a:latin typeface="+mn-lt"/>
                <a:ea typeface="+mn-ea"/>
                <a:cs typeface="+mn-cs"/>
                <a:hlinkClick r:id="rId7"/>
              </a:rPr>
              <a:t>Lien</a:t>
            </a:r>
            <a:endParaRPr lang="fr-FR" sz="2400" b="1" dirty="0">
              <a:solidFill>
                <a:srgbClr val="1E68B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BA3E8185-02AE-4AEB-BA20-4BF0ABE1CF7C}"/>
              </a:ext>
            </a:extLst>
          </p:cNvPr>
          <p:cNvSpPr txBox="1">
            <a:spLocks/>
          </p:cNvSpPr>
          <p:nvPr/>
        </p:nvSpPr>
        <p:spPr>
          <a:xfrm>
            <a:off x="9012774" y="3832920"/>
            <a:ext cx="2007415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b="1" dirty="0">
                <a:solidFill>
                  <a:srgbClr val="1E68B1"/>
                </a:solidFill>
                <a:latin typeface="+mn-lt"/>
                <a:ea typeface="+mn-ea"/>
                <a:cs typeface="+mn-cs"/>
                <a:hlinkClick r:id="rId8"/>
              </a:rPr>
              <a:t>Lien</a:t>
            </a:r>
            <a:endParaRPr lang="fr-FR" sz="2400" b="1" dirty="0">
              <a:solidFill>
                <a:srgbClr val="1E68B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6953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E9B6F561-7B56-465C-A399-3AC57019C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407" y="470935"/>
            <a:ext cx="10219888" cy="609600"/>
          </a:xfrm>
        </p:spPr>
        <p:txBody>
          <a:bodyPr>
            <a:noAutofit/>
          </a:bodyPr>
          <a:lstStyle/>
          <a:p>
            <a:r>
              <a:rPr lang="fr-FR" sz="28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Dématérialisation des procédures de marchés publics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D8AC15F-DD4D-4C2A-86CC-03DB51F4B7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063" y="253412"/>
            <a:ext cx="2328642" cy="104688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riangle isocèle 5">
            <a:extLst>
              <a:ext uri="{FF2B5EF4-FFF2-40B4-BE49-F238E27FC236}">
                <a16:creationId xmlns:a16="http://schemas.microsoft.com/office/drawing/2014/main" id="{2F8A7E60-12BD-4B6B-91CD-52C1E187AE97}"/>
              </a:ext>
            </a:extLst>
          </p:cNvPr>
          <p:cNvSpPr/>
          <p:nvPr/>
        </p:nvSpPr>
        <p:spPr>
          <a:xfrm>
            <a:off x="4335588" y="2399251"/>
            <a:ext cx="3463255" cy="2936147"/>
          </a:xfrm>
          <a:prstGeom prst="triangle">
            <a:avLst/>
          </a:prstGeom>
          <a:noFill/>
          <a:ln w="38100">
            <a:solidFill>
              <a:srgbClr val="1E68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08E35CD-A57F-406B-A879-FC84D1E40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5760" y="1723938"/>
            <a:ext cx="519943" cy="604219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D251ECB7-0B72-493D-8001-1BF162861A3A}"/>
              </a:ext>
            </a:extLst>
          </p:cNvPr>
          <p:cNvSpPr txBox="1">
            <a:spLocks/>
          </p:cNvSpPr>
          <p:nvPr/>
        </p:nvSpPr>
        <p:spPr>
          <a:xfrm>
            <a:off x="5378269" y="1721247"/>
            <a:ext cx="2705801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1</a:t>
            </a:r>
            <a:r>
              <a:rPr lang="fr-FR" sz="2000" b="1" baseline="30000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er</a:t>
            </a:r>
            <a:r>
              <a:rPr lang="fr-FR" sz="20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 octobre 2018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2FE5E01-D59E-4188-A1B3-7C253462D1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2803" y="5027890"/>
            <a:ext cx="457590" cy="441732"/>
          </a:xfrm>
          <a:prstGeom prst="rect">
            <a:avLst/>
          </a:prstGeom>
        </p:spPr>
      </p:pic>
      <p:sp>
        <p:nvSpPr>
          <p:cNvPr id="10" name="Titre 1">
            <a:extLst>
              <a:ext uri="{FF2B5EF4-FFF2-40B4-BE49-F238E27FC236}">
                <a16:creationId xmlns:a16="http://schemas.microsoft.com/office/drawing/2014/main" id="{9323D976-0C55-4A10-AA5F-24E2FDA6695C}"/>
              </a:ext>
            </a:extLst>
          </p:cNvPr>
          <p:cNvSpPr txBox="1">
            <a:spLocks/>
          </p:cNvSpPr>
          <p:nvPr/>
        </p:nvSpPr>
        <p:spPr>
          <a:xfrm>
            <a:off x="8517747" y="4956540"/>
            <a:ext cx="2074631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Marchés à partir de 40 000 € HT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B3BFF68-1623-4AD2-A6FF-0EAC57BC3D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3301" y="4939762"/>
            <a:ext cx="566563" cy="470127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E5EB2040-7668-4948-866C-AB9AC39B69D5}"/>
              </a:ext>
            </a:extLst>
          </p:cNvPr>
          <p:cNvSpPr txBox="1">
            <a:spLocks/>
          </p:cNvSpPr>
          <p:nvPr/>
        </p:nvSpPr>
        <p:spPr>
          <a:xfrm>
            <a:off x="2848187" y="4860022"/>
            <a:ext cx="2074631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Via un profil acheteur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68158449-5B01-4F28-B43A-C7F07576A505}"/>
              </a:ext>
            </a:extLst>
          </p:cNvPr>
          <p:cNvSpPr txBox="1">
            <a:spLocks/>
          </p:cNvSpPr>
          <p:nvPr/>
        </p:nvSpPr>
        <p:spPr>
          <a:xfrm>
            <a:off x="5055731" y="4346940"/>
            <a:ext cx="2074631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b="1" dirty="0">
                <a:solidFill>
                  <a:srgbClr val="FD4011"/>
                </a:solidFill>
                <a:latin typeface="+mn-lt"/>
                <a:ea typeface="+mn-ea"/>
                <a:cs typeface="+mn-cs"/>
              </a:rPr>
              <a:t>Dématérialisation obligatoire</a:t>
            </a:r>
          </a:p>
        </p:txBody>
      </p:sp>
    </p:spTree>
    <p:extLst>
      <p:ext uri="{BB962C8B-B14F-4D97-AF65-F5344CB8AC3E}">
        <p14:creationId xmlns:p14="http://schemas.microsoft.com/office/powerpoint/2010/main" val="4059364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F5B90E72-4995-4FD2-A968-408BC056D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407" y="470935"/>
            <a:ext cx="10219888" cy="609600"/>
          </a:xfrm>
        </p:spPr>
        <p:txBody>
          <a:bodyPr>
            <a:noAutofit/>
          </a:bodyPr>
          <a:lstStyle/>
          <a:p>
            <a:r>
              <a:rPr lang="fr-FR" sz="28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Dématérialisation des procédures de marchés publics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6FF909B-F809-4A42-A96D-5513F27C7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063" y="253412"/>
            <a:ext cx="2328642" cy="104688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8FAFE94-F7CB-4AB0-A8BC-147DFC3193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545" y="1988191"/>
            <a:ext cx="4089076" cy="36769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258D83D-4F97-41A7-AF40-F3C401209B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0743" y="2445006"/>
            <a:ext cx="3206055" cy="1900491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502099D7-7E88-461D-833A-A0AB9AAD7694}"/>
              </a:ext>
            </a:extLst>
          </p:cNvPr>
          <p:cNvSpPr txBox="1">
            <a:spLocks/>
          </p:cNvSpPr>
          <p:nvPr/>
        </p:nvSpPr>
        <p:spPr>
          <a:xfrm>
            <a:off x="5959819" y="2651427"/>
            <a:ext cx="2118779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Dépôts d’offres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B13A5D5A-ACFE-4B54-A50B-E83F7B9D4033}"/>
              </a:ext>
            </a:extLst>
          </p:cNvPr>
          <p:cNvSpPr txBox="1">
            <a:spLocks/>
          </p:cNvSpPr>
          <p:nvPr/>
        </p:nvSpPr>
        <p:spPr>
          <a:xfrm>
            <a:off x="5971747" y="3387666"/>
            <a:ext cx="495910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Echanges avec les acheteurs publics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6133DBB4-C65B-4094-A1FC-7C3A114D235B}"/>
              </a:ext>
            </a:extLst>
          </p:cNvPr>
          <p:cNvSpPr txBox="1">
            <a:spLocks/>
          </p:cNvSpPr>
          <p:nvPr/>
        </p:nvSpPr>
        <p:spPr>
          <a:xfrm>
            <a:off x="4147216" y="5791829"/>
            <a:ext cx="495910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b="1" dirty="0">
                <a:solidFill>
                  <a:srgbClr val="FD4011"/>
                </a:solidFill>
                <a:latin typeface="+mn-lt"/>
                <a:ea typeface="+mn-ea"/>
                <a:cs typeface="+mn-cs"/>
              </a:rPr>
              <a:t>Uniquement par voie électronique</a:t>
            </a:r>
          </a:p>
        </p:txBody>
      </p:sp>
    </p:spTree>
    <p:extLst>
      <p:ext uri="{BB962C8B-B14F-4D97-AF65-F5344CB8AC3E}">
        <p14:creationId xmlns:p14="http://schemas.microsoft.com/office/powerpoint/2010/main" val="2796004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E1EC5277-C054-4B06-9B4C-579733EFC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407" y="470935"/>
            <a:ext cx="10219888" cy="609600"/>
          </a:xfrm>
        </p:spPr>
        <p:txBody>
          <a:bodyPr>
            <a:noAutofit/>
          </a:bodyPr>
          <a:lstStyle/>
          <a:p>
            <a:r>
              <a:rPr lang="fr-FR" sz="28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Dématérialisation des procédures de marchés publics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ACEAC22-0380-4C9D-AE5D-B551305BBE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063" y="253412"/>
            <a:ext cx="2328642" cy="104688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A7CFC49A-02A1-4F32-8897-A2D14CD040E0}"/>
              </a:ext>
            </a:extLst>
          </p:cNvPr>
          <p:cNvSpPr txBox="1">
            <a:spLocks/>
          </p:cNvSpPr>
          <p:nvPr/>
        </p:nvSpPr>
        <p:spPr>
          <a:xfrm>
            <a:off x="526244" y="1605723"/>
            <a:ext cx="2175011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FD4011"/>
                </a:solidFill>
                <a:latin typeface="+mn-lt"/>
                <a:ea typeface="+mn-ea"/>
                <a:cs typeface="+mn-cs"/>
              </a:rPr>
              <a:t>Les avantages :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EFFD29C-9D68-4D37-875F-139ABC3AD194}"/>
              </a:ext>
            </a:extLst>
          </p:cNvPr>
          <p:cNvSpPr txBox="1">
            <a:spLocks/>
          </p:cNvSpPr>
          <p:nvPr/>
        </p:nvSpPr>
        <p:spPr>
          <a:xfrm>
            <a:off x="1265872" y="2189348"/>
            <a:ext cx="9354589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Réduction des coûts (Gratuité de la plateforme + réduction des frais postaux)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D30130A5-9342-49F7-81D2-9DB5615EFE3A}"/>
              </a:ext>
            </a:extLst>
          </p:cNvPr>
          <p:cNvSpPr txBox="1">
            <a:spLocks/>
          </p:cNvSpPr>
          <p:nvPr/>
        </p:nvSpPr>
        <p:spPr>
          <a:xfrm>
            <a:off x="1265872" y="2685697"/>
            <a:ext cx="9354589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Meilleure traçabilité, horodatage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894FA54-C042-4788-963E-C05F67FD047A}"/>
              </a:ext>
            </a:extLst>
          </p:cNvPr>
          <p:cNvSpPr txBox="1">
            <a:spLocks/>
          </p:cNvSpPr>
          <p:nvPr/>
        </p:nvSpPr>
        <p:spPr>
          <a:xfrm>
            <a:off x="1265872" y="3210885"/>
            <a:ext cx="9354589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Rapidité de traitement (réduction des délais des échanges, réponses aux questions, attribution..)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3E680A46-9986-4C19-B8E0-D7A8357EFC4E}"/>
              </a:ext>
            </a:extLst>
          </p:cNvPr>
          <p:cNvSpPr txBox="1">
            <a:spLocks/>
          </p:cNvSpPr>
          <p:nvPr/>
        </p:nvSpPr>
        <p:spPr>
          <a:xfrm>
            <a:off x="526243" y="3927622"/>
            <a:ext cx="2175011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FD4011"/>
                </a:solidFill>
                <a:latin typeface="+mn-lt"/>
                <a:ea typeface="+mn-ea"/>
                <a:cs typeface="+mn-cs"/>
              </a:rPr>
              <a:t>Concrètement :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DD216E14-760F-4197-894B-923EE808D8E0}"/>
              </a:ext>
            </a:extLst>
          </p:cNvPr>
          <p:cNvSpPr txBox="1">
            <a:spLocks/>
          </p:cNvSpPr>
          <p:nvPr/>
        </p:nvSpPr>
        <p:spPr>
          <a:xfrm>
            <a:off x="863199" y="4873135"/>
            <a:ext cx="150109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Candidature</a:t>
            </a:r>
          </a:p>
        </p:txBody>
      </p:sp>
      <p:sp>
        <p:nvSpPr>
          <p:cNvPr id="12" name="Flèche : droite 11">
            <a:extLst>
              <a:ext uri="{FF2B5EF4-FFF2-40B4-BE49-F238E27FC236}">
                <a16:creationId xmlns:a16="http://schemas.microsoft.com/office/drawing/2014/main" id="{E03A6104-D3C8-4E30-85B5-5CC7B24799BC}"/>
              </a:ext>
            </a:extLst>
          </p:cNvPr>
          <p:cNvSpPr/>
          <p:nvPr/>
        </p:nvSpPr>
        <p:spPr>
          <a:xfrm>
            <a:off x="2533474" y="5083002"/>
            <a:ext cx="260059" cy="189867"/>
          </a:xfrm>
          <a:prstGeom prst="rightArrow">
            <a:avLst/>
          </a:prstGeom>
          <a:solidFill>
            <a:srgbClr val="1E68B1"/>
          </a:solidFill>
          <a:ln>
            <a:solidFill>
              <a:srgbClr val="1E68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37D50C5C-8E57-4DF6-92BC-A6C65D36B830}"/>
              </a:ext>
            </a:extLst>
          </p:cNvPr>
          <p:cNvSpPr txBox="1">
            <a:spLocks/>
          </p:cNvSpPr>
          <p:nvPr/>
        </p:nvSpPr>
        <p:spPr>
          <a:xfrm>
            <a:off x="3072301" y="4855726"/>
            <a:ext cx="803413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Offre</a:t>
            </a:r>
          </a:p>
        </p:txBody>
      </p:sp>
      <p:sp>
        <p:nvSpPr>
          <p:cNvPr id="14" name="Flèche : droite 13">
            <a:extLst>
              <a:ext uri="{FF2B5EF4-FFF2-40B4-BE49-F238E27FC236}">
                <a16:creationId xmlns:a16="http://schemas.microsoft.com/office/drawing/2014/main" id="{C3DB7B96-0F49-4F11-8E86-F0748A5B5FA0}"/>
              </a:ext>
            </a:extLst>
          </p:cNvPr>
          <p:cNvSpPr/>
          <p:nvPr/>
        </p:nvSpPr>
        <p:spPr>
          <a:xfrm>
            <a:off x="4024452" y="5083001"/>
            <a:ext cx="260059" cy="189867"/>
          </a:xfrm>
          <a:prstGeom prst="rightArrow">
            <a:avLst/>
          </a:prstGeom>
          <a:solidFill>
            <a:srgbClr val="1E68B1"/>
          </a:solidFill>
          <a:ln>
            <a:solidFill>
              <a:srgbClr val="1E68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47C86EB4-4C14-42A5-9E6F-D5430BC4BAF5}"/>
              </a:ext>
            </a:extLst>
          </p:cNvPr>
          <p:cNvSpPr txBox="1">
            <a:spLocks/>
          </p:cNvSpPr>
          <p:nvPr/>
        </p:nvSpPr>
        <p:spPr>
          <a:xfrm>
            <a:off x="4499826" y="4873135"/>
            <a:ext cx="220297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Négociation, complément, rejet</a:t>
            </a:r>
          </a:p>
        </p:txBody>
      </p:sp>
      <p:sp>
        <p:nvSpPr>
          <p:cNvPr id="17" name="Flèche : droite 16">
            <a:extLst>
              <a:ext uri="{FF2B5EF4-FFF2-40B4-BE49-F238E27FC236}">
                <a16:creationId xmlns:a16="http://schemas.microsoft.com/office/drawing/2014/main" id="{4CC68895-D534-4A05-940C-FF7EA7322EAA}"/>
              </a:ext>
            </a:extLst>
          </p:cNvPr>
          <p:cNvSpPr/>
          <p:nvPr/>
        </p:nvSpPr>
        <p:spPr>
          <a:xfrm>
            <a:off x="6788088" y="5065592"/>
            <a:ext cx="260059" cy="189867"/>
          </a:xfrm>
          <a:prstGeom prst="rightArrow">
            <a:avLst/>
          </a:prstGeom>
          <a:solidFill>
            <a:srgbClr val="1E68B1"/>
          </a:solidFill>
          <a:ln>
            <a:solidFill>
              <a:srgbClr val="1E68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F4F80A98-A95D-4162-87C8-1BBA8CBE3BFD}"/>
              </a:ext>
            </a:extLst>
          </p:cNvPr>
          <p:cNvSpPr txBox="1">
            <a:spLocks/>
          </p:cNvSpPr>
          <p:nvPr/>
        </p:nvSpPr>
        <p:spPr>
          <a:xfrm>
            <a:off x="7352086" y="4855725"/>
            <a:ext cx="2999929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Signature et notification du marché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0D35C862-959D-46A5-856D-C1070020DE3D}"/>
              </a:ext>
            </a:extLst>
          </p:cNvPr>
          <p:cNvSpPr txBox="1">
            <a:spLocks/>
          </p:cNvSpPr>
          <p:nvPr/>
        </p:nvSpPr>
        <p:spPr>
          <a:xfrm>
            <a:off x="926012" y="5372254"/>
            <a:ext cx="1952706" cy="12017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rgbClr val="00A4A1"/>
                </a:solidFill>
                <a:latin typeface="+mn-lt"/>
                <a:ea typeface="+mn-ea"/>
                <a:cs typeface="+mn-cs"/>
              </a:rPr>
              <a:t>Gratuité</a:t>
            </a:r>
          </a:p>
          <a:p>
            <a:r>
              <a:rPr lang="fr-FR" sz="1600" b="1" dirty="0">
                <a:solidFill>
                  <a:srgbClr val="00A4A1"/>
                </a:solidFill>
                <a:latin typeface="+mn-lt"/>
                <a:ea typeface="+mn-ea"/>
                <a:cs typeface="+mn-cs"/>
              </a:rPr>
              <a:t>Attestations récupérées automatiquement</a:t>
            </a:r>
          </a:p>
        </p:txBody>
      </p:sp>
      <p:sp>
        <p:nvSpPr>
          <p:cNvPr id="20" name="Titre 1">
            <a:extLst>
              <a:ext uri="{FF2B5EF4-FFF2-40B4-BE49-F238E27FC236}">
                <a16:creationId xmlns:a16="http://schemas.microsoft.com/office/drawing/2014/main" id="{555BF28B-F556-40F9-9D24-021BF969DF33}"/>
              </a:ext>
            </a:extLst>
          </p:cNvPr>
          <p:cNvSpPr txBox="1">
            <a:spLocks/>
          </p:cNvSpPr>
          <p:nvPr/>
        </p:nvSpPr>
        <p:spPr>
          <a:xfrm>
            <a:off x="3034222" y="5482735"/>
            <a:ext cx="1952706" cy="8510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rgbClr val="00A4A1"/>
                </a:solidFill>
                <a:latin typeface="+mn-lt"/>
                <a:ea typeface="+mn-ea"/>
                <a:cs typeface="+mn-cs"/>
              </a:rPr>
              <a:t>Gratuité</a:t>
            </a:r>
          </a:p>
          <a:p>
            <a:r>
              <a:rPr lang="fr-FR" sz="1600" b="1" dirty="0">
                <a:solidFill>
                  <a:srgbClr val="00A4A1"/>
                </a:solidFill>
                <a:latin typeface="+mn-lt"/>
                <a:ea typeface="+mn-ea"/>
                <a:cs typeface="+mn-cs"/>
              </a:rPr>
              <a:t>Traçabilité</a:t>
            </a:r>
          </a:p>
          <a:p>
            <a:r>
              <a:rPr lang="fr-FR" sz="1600" b="1" dirty="0">
                <a:solidFill>
                  <a:srgbClr val="00A4A1"/>
                </a:solidFill>
                <a:latin typeface="+mn-lt"/>
                <a:ea typeface="+mn-ea"/>
                <a:cs typeface="+mn-cs"/>
              </a:rPr>
              <a:t>Horodatage</a:t>
            </a:r>
          </a:p>
        </p:txBody>
      </p:sp>
      <p:sp>
        <p:nvSpPr>
          <p:cNvPr id="21" name="Titre 1">
            <a:extLst>
              <a:ext uri="{FF2B5EF4-FFF2-40B4-BE49-F238E27FC236}">
                <a16:creationId xmlns:a16="http://schemas.microsoft.com/office/drawing/2014/main" id="{A1DDDA3B-6FCF-4DC4-BD81-91DED200FFF1}"/>
              </a:ext>
            </a:extLst>
          </p:cNvPr>
          <p:cNvSpPr txBox="1">
            <a:spLocks/>
          </p:cNvSpPr>
          <p:nvPr/>
        </p:nvSpPr>
        <p:spPr>
          <a:xfrm>
            <a:off x="4534187" y="5547601"/>
            <a:ext cx="1952706" cy="8510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rgbClr val="00A4A1"/>
                </a:solidFill>
                <a:latin typeface="+mn-lt"/>
                <a:ea typeface="+mn-ea"/>
                <a:cs typeface="+mn-cs"/>
              </a:rPr>
              <a:t>Gratuité</a:t>
            </a:r>
          </a:p>
          <a:p>
            <a:r>
              <a:rPr lang="fr-FR" sz="1600" b="1" dirty="0">
                <a:solidFill>
                  <a:srgbClr val="00A4A1"/>
                </a:solidFill>
                <a:latin typeface="+mn-lt"/>
                <a:ea typeface="+mn-ea"/>
                <a:cs typeface="+mn-cs"/>
              </a:rPr>
              <a:t>Traçabilité</a:t>
            </a:r>
          </a:p>
          <a:p>
            <a:r>
              <a:rPr lang="fr-FR" sz="1600" b="1" dirty="0">
                <a:solidFill>
                  <a:srgbClr val="00A4A1"/>
                </a:solidFill>
                <a:latin typeface="+mn-lt"/>
                <a:ea typeface="+mn-ea"/>
                <a:cs typeface="+mn-cs"/>
              </a:rPr>
              <a:t>Horodatage</a:t>
            </a:r>
          </a:p>
        </p:txBody>
      </p:sp>
      <p:sp>
        <p:nvSpPr>
          <p:cNvPr id="22" name="Titre 1">
            <a:extLst>
              <a:ext uri="{FF2B5EF4-FFF2-40B4-BE49-F238E27FC236}">
                <a16:creationId xmlns:a16="http://schemas.microsoft.com/office/drawing/2014/main" id="{88179CAF-323C-4F75-BAE2-16CAB02C276B}"/>
              </a:ext>
            </a:extLst>
          </p:cNvPr>
          <p:cNvSpPr txBox="1">
            <a:spLocks/>
          </p:cNvSpPr>
          <p:nvPr/>
        </p:nvSpPr>
        <p:spPr>
          <a:xfrm>
            <a:off x="7357127" y="5463143"/>
            <a:ext cx="1952706" cy="8510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rgbClr val="00A4A1"/>
                </a:solidFill>
                <a:latin typeface="+mn-lt"/>
                <a:ea typeface="+mn-ea"/>
                <a:cs typeface="+mn-cs"/>
              </a:rPr>
              <a:t>Signature et cosignature électroniques</a:t>
            </a:r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27914DCB-8679-486F-B8E1-BA91AED7422F}"/>
              </a:ext>
            </a:extLst>
          </p:cNvPr>
          <p:cNvSpPr txBox="1">
            <a:spLocks/>
          </p:cNvSpPr>
          <p:nvPr/>
        </p:nvSpPr>
        <p:spPr>
          <a:xfrm>
            <a:off x="8920400" y="5463143"/>
            <a:ext cx="1952706" cy="8510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rgbClr val="00A4A1"/>
                </a:solidFill>
                <a:latin typeface="+mn-lt"/>
                <a:ea typeface="+mn-ea"/>
                <a:cs typeface="+mn-cs"/>
              </a:rPr>
              <a:t>Gratuité</a:t>
            </a:r>
          </a:p>
          <a:p>
            <a:r>
              <a:rPr lang="fr-FR" sz="1600" b="1" dirty="0">
                <a:solidFill>
                  <a:srgbClr val="00A4A1"/>
                </a:solidFill>
                <a:latin typeface="+mn-lt"/>
                <a:ea typeface="+mn-ea"/>
                <a:cs typeface="+mn-cs"/>
              </a:rPr>
              <a:t>Traçabilité</a:t>
            </a:r>
          </a:p>
          <a:p>
            <a:r>
              <a:rPr lang="fr-FR" sz="1600" b="1" dirty="0">
                <a:solidFill>
                  <a:srgbClr val="00A4A1"/>
                </a:solidFill>
                <a:latin typeface="+mn-lt"/>
                <a:ea typeface="+mn-ea"/>
                <a:cs typeface="+mn-cs"/>
              </a:rPr>
              <a:t>Horodatage</a:t>
            </a:r>
          </a:p>
        </p:txBody>
      </p:sp>
    </p:spTree>
    <p:extLst>
      <p:ext uri="{BB962C8B-B14F-4D97-AF65-F5344CB8AC3E}">
        <p14:creationId xmlns:p14="http://schemas.microsoft.com/office/powerpoint/2010/main" val="1238987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A1C1F8B2-D7A8-485B-9425-716564800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407" y="470935"/>
            <a:ext cx="9531991" cy="609600"/>
          </a:xfrm>
        </p:spPr>
        <p:txBody>
          <a:bodyPr>
            <a:noAutofit/>
          </a:bodyPr>
          <a:lstStyle/>
          <a:p>
            <a:r>
              <a:rPr lang="fr-FR" sz="28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La salle des marchés publics mutualisée portée par les collectivités bretonnes via </a:t>
            </a:r>
            <a:r>
              <a:rPr lang="fr-FR" sz="2800" b="1" dirty="0" err="1">
                <a:solidFill>
                  <a:srgbClr val="1E68B1"/>
                </a:solidFill>
                <a:latin typeface="+mn-lt"/>
                <a:ea typeface="+mn-ea"/>
                <a:cs typeface="+mn-cs"/>
              </a:rPr>
              <a:t>Mégalis</a:t>
            </a:r>
            <a:r>
              <a:rPr lang="fr-FR" sz="28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 Bretagne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303A9C6-F5F7-4A40-A3D2-040B02BCB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063" y="253412"/>
            <a:ext cx="2328642" cy="104688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F577241-B87A-40CB-9B7E-CC6A5624BE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5738" y="1875192"/>
            <a:ext cx="616067" cy="654139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103EA8A1-22AF-4E46-9743-3491220FC7A4}"/>
              </a:ext>
            </a:extLst>
          </p:cNvPr>
          <p:cNvSpPr txBox="1">
            <a:spLocks/>
          </p:cNvSpPr>
          <p:nvPr/>
        </p:nvSpPr>
        <p:spPr>
          <a:xfrm>
            <a:off x="573640" y="2442404"/>
            <a:ext cx="2800262" cy="17022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8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Créez-vous un compte gratuitement sur la salle des marchés </a:t>
            </a:r>
            <a:r>
              <a:rPr lang="fr-FR" sz="1800" b="1" dirty="0" err="1">
                <a:solidFill>
                  <a:srgbClr val="1E68B1"/>
                </a:solidFill>
                <a:latin typeface="+mn-lt"/>
                <a:ea typeface="+mn-ea"/>
                <a:cs typeface="+mn-cs"/>
              </a:rPr>
              <a:t>Mégalis</a:t>
            </a:r>
            <a:r>
              <a:rPr lang="fr-FR" sz="18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 : </a:t>
            </a:r>
          </a:p>
          <a:p>
            <a:pPr algn="ctr"/>
            <a:endParaRPr lang="fr-FR" sz="1800" b="1" dirty="0">
              <a:solidFill>
                <a:srgbClr val="1E68B1"/>
              </a:solidFill>
              <a:latin typeface="+mn-lt"/>
              <a:ea typeface="+mn-ea"/>
              <a:cs typeface="+mn-cs"/>
            </a:endParaRPr>
          </a:p>
          <a:p>
            <a:pPr algn="ctr"/>
            <a:r>
              <a:rPr lang="fr-FR" sz="1800" dirty="0">
                <a:hlinkClick r:id="rId4"/>
              </a:rPr>
              <a:t>https://socle.megalis.bretagne.bzh/company/siren/</a:t>
            </a:r>
            <a:endParaRPr lang="fr-FR" sz="1800" b="1" dirty="0">
              <a:solidFill>
                <a:srgbClr val="1E68B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3B9B619-E14A-4C05-BCE1-CFFB143ED9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186" y="4262701"/>
            <a:ext cx="3140397" cy="220630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F0C4473-4B53-459A-9C62-0E33F8F3C6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558" y="1861229"/>
            <a:ext cx="616067" cy="65413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248DCE7-2198-4913-B6CF-F531B3904B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1350" y="1917369"/>
            <a:ext cx="616067" cy="65413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7261A74-E5AC-434D-AEF6-8556F4ECDC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1333" y="2544534"/>
            <a:ext cx="4286774" cy="101270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C22E606-A140-4B4F-A356-F038857A9D78}"/>
              </a:ext>
            </a:extLst>
          </p:cNvPr>
          <p:cNvSpPr/>
          <p:nvPr/>
        </p:nvSpPr>
        <p:spPr>
          <a:xfrm>
            <a:off x="6551802" y="3368732"/>
            <a:ext cx="906011" cy="155063"/>
          </a:xfrm>
          <a:prstGeom prst="rect">
            <a:avLst/>
          </a:prstGeom>
          <a:noFill/>
          <a:ln>
            <a:solidFill>
              <a:srgbClr val="FD40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95AF6F-5AA6-4D10-98F7-FCB068FE3694}"/>
              </a:ext>
            </a:extLst>
          </p:cNvPr>
          <p:cNvSpPr/>
          <p:nvPr/>
        </p:nvSpPr>
        <p:spPr>
          <a:xfrm>
            <a:off x="4450884" y="3830635"/>
            <a:ext cx="42867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1E68B1"/>
                </a:solidFill>
              </a:rPr>
              <a:t>Entrainez- vous avec les marchés de test : </a:t>
            </a:r>
          </a:p>
          <a:p>
            <a:endParaRPr lang="fr-FR" b="1" dirty="0">
              <a:solidFill>
                <a:srgbClr val="1E68B1"/>
              </a:solidFill>
            </a:endParaRPr>
          </a:p>
          <a:p>
            <a:r>
              <a:rPr lang="fr-FR" dirty="0">
                <a:hlinkClick r:id="rId7"/>
              </a:rPr>
              <a:t>https://marches.megalis.bretagne.bzh/?page=entreprise.EntrepriseAdvancedSearch&amp;AllCons&amp;orgTest</a:t>
            </a:r>
            <a:r>
              <a:rPr lang="fr-FR" dirty="0">
                <a:solidFill>
                  <a:srgbClr val="1E68B1"/>
                </a:solidFill>
              </a:rPr>
              <a:t> 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99AA8C-C54B-4ED4-98BE-CF430A916274}"/>
              </a:ext>
            </a:extLst>
          </p:cNvPr>
          <p:cNvSpPr/>
          <p:nvPr/>
        </p:nvSpPr>
        <p:spPr>
          <a:xfrm>
            <a:off x="9362114" y="2838710"/>
            <a:ext cx="260618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1E68B1"/>
                </a:solidFill>
              </a:rPr>
              <a:t>Formez-vous </a:t>
            </a:r>
          </a:p>
          <a:p>
            <a:pPr algn="ctr"/>
            <a:r>
              <a:rPr lang="fr-FR" b="1" dirty="0">
                <a:solidFill>
                  <a:srgbClr val="1E68B1"/>
                </a:solidFill>
              </a:rPr>
              <a:t>fédérations, syndicats, chambre consulaires, chambre des métiers …, certaines proposent des formations aux marchés publics et à la dématérialisation.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2534596-8870-4CB7-9D2B-45A6E0B820B8}"/>
              </a:ext>
            </a:extLst>
          </p:cNvPr>
          <p:cNvSpPr/>
          <p:nvPr/>
        </p:nvSpPr>
        <p:spPr>
          <a:xfrm>
            <a:off x="6467912" y="2009715"/>
            <a:ext cx="243281" cy="377505"/>
          </a:xfrm>
          <a:prstGeom prst="rect">
            <a:avLst/>
          </a:prstGeom>
          <a:solidFill>
            <a:srgbClr val="FD4011"/>
          </a:solidFill>
          <a:ln>
            <a:solidFill>
              <a:srgbClr val="FD40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9A99ED-7545-460F-9E5E-D211A386066B}"/>
              </a:ext>
            </a:extLst>
          </p:cNvPr>
          <p:cNvSpPr/>
          <p:nvPr/>
        </p:nvSpPr>
        <p:spPr>
          <a:xfrm>
            <a:off x="10644097" y="2089433"/>
            <a:ext cx="243281" cy="377505"/>
          </a:xfrm>
          <a:prstGeom prst="rect">
            <a:avLst/>
          </a:prstGeom>
          <a:solidFill>
            <a:srgbClr val="FD4011"/>
          </a:solidFill>
          <a:ln>
            <a:solidFill>
              <a:srgbClr val="FD40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81E6C90-0E1E-443D-B04B-C7A61F03B742}"/>
              </a:ext>
            </a:extLst>
          </p:cNvPr>
          <p:cNvSpPr txBox="1"/>
          <p:nvPr/>
        </p:nvSpPr>
        <p:spPr>
          <a:xfrm>
            <a:off x="6467912" y="1959567"/>
            <a:ext cx="243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2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033E059-967E-4BD8-BA41-F014769AC391}"/>
              </a:ext>
            </a:extLst>
          </p:cNvPr>
          <p:cNvSpPr txBox="1"/>
          <p:nvPr/>
        </p:nvSpPr>
        <p:spPr>
          <a:xfrm>
            <a:off x="10597742" y="2037692"/>
            <a:ext cx="243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80191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2D807475-A2A7-49D5-8EE1-CA46CD35E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407" y="470935"/>
            <a:ext cx="9531991" cy="609600"/>
          </a:xfrm>
        </p:spPr>
        <p:txBody>
          <a:bodyPr>
            <a:noAutofit/>
          </a:bodyPr>
          <a:lstStyle/>
          <a:p>
            <a:r>
              <a:rPr lang="fr-FR" sz="28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Comment utiliser la salle des marchés </a:t>
            </a:r>
            <a:r>
              <a:rPr lang="fr-FR" sz="2800" b="1" dirty="0" err="1">
                <a:solidFill>
                  <a:srgbClr val="1E68B1"/>
                </a:solidFill>
                <a:latin typeface="+mn-lt"/>
                <a:ea typeface="+mn-ea"/>
                <a:cs typeface="+mn-cs"/>
              </a:rPr>
              <a:t>Mégalis</a:t>
            </a:r>
            <a:r>
              <a:rPr lang="fr-FR" sz="28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 Bretagne?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BDA8829-854D-4956-A974-8788E3DCD4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063" y="253412"/>
            <a:ext cx="2328642" cy="104688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6608E02-DFF7-4664-82C3-DCF38F07A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8914" y="1650336"/>
            <a:ext cx="4838438" cy="4736729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D8A8C937-DE34-4273-B3DB-F6BBD21840CB}"/>
              </a:ext>
            </a:extLst>
          </p:cNvPr>
          <p:cNvSpPr txBox="1">
            <a:spLocks/>
          </p:cNvSpPr>
          <p:nvPr/>
        </p:nvSpPr>
        <p:spPr>
          <a:xfrm>
            <a:off x="375406" y="1736434"/>
            <a:ext cx="5720593" cy="17275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Des tutoriels sont à votre disposition :</a:t>
            </a:r>
          </a:p>
          <a:p>
            <a:r>
              <a:rPr lang="fr-FR" sz="20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2000" dirty="0">
                <a:hlinkClick r:id="rId4"/>
              </a:rPr>
              <a:t>https://www.megalis.bretagne.bzh/jcms/mw_9535/des-tutoriels-video-pour-vous-accompagner-dans-l-utilisation-des-services#sdmentreprises</a:t>
            </a:r>
            <a:endParaRPr lang="fr-FR" sz="2000" b="1" dirty="0">
              <a:solidFill>
                <a:srgbClr val="1E68B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BB214E2-4C84-4B43-8157-05D6D80B18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588" y="3463976"/>
            <a:ext cx="4838438" cy="2603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525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F5740C7C-773F-4098-8031-94341C3F0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407" y="470935"/>
            <a:ext cx="9531991" cy="609600"/>
          </a:xfrm>
        </p:spPr>
        <p:txBody>
          <a:bodyPr>
            <a:noAutofit/>
          </a:bodyPr>
          <a:lstStyle/>
          <a:p>
            <a:r>
              <a:rPr lang="fr-FR" sz="28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Comment répondre en dématérialisé à un marché public ?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A906A05-9264-44AE-BEBF-977EC63BC3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063" y="253412"/>
            <a:ext cx="2328642" cy="104688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710E1B08-452E-4D2F-9279-5F37B13BD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697" y="2815667"/>
            <a:ext cx="1851634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58985DC-5A99-4731-89FF-BCB11B30A6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757" y="1292008"/>
            <a:ext cx="704554" cy="720081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C0033DAD-3ED6-4932-AECD-C6B9EEBAD8BF}"/>
              </a:ext>
            </a:extLst>
          </p:cNvPr>
          <p:cNvSpPr txBox="1">
            <a:spLocks/>
          </p:cNvSpPr>
          <p:nvPr/>
        </p:nvSpPr>
        <p:spPr>
          <a:xfrm>
            <a:off x="1565311" y="1523220"/>
            <a:ext cx="5332211" cy="4888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800" b="1" dirty="0">
                <a:solidFill>
                  <a:srgbClr val="FD4011"/>
                </a:solidFill>
                <a:latin typeface="+mn-lt"/>
                <a:ea typeface="+mn-ea"/>
                <a:cs typeface="+mn-cs"/>
              </a:rPr>
              <a:t>Anticipez le dépôt de vos offres dématérialisées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5AAAF9DE-1F0F-4909-A210-81AE812BAAFC}"/>
              </a:ext>
            </a:extLst>
          </p:cNvPr>
          <p:cNvSpPr txBox="1">
            <a:spLocks/>
          </p:cNvSpPr>
          <p:nvPr/>
        </p:nvSpPr>
        <p:spPr>
          <a:xfrm>
            <a:off x="2367950" y="2931273"/>
            <a:ext cx="2735111" cy="4888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1- Je me connecte à la salle des marchés </a:t>
            </a:r>
            <a:r>
              <a:rPr lang="fr-FR" sz="1800" b="1" dirty="0" err="1">
                <a:solidFill>
                  <a:srgbClr val="1E68B1"/>
                </a:solidFill>
                <a:latin typeface="+mn-lt"/>
                <a:ea typeface="+mn-ea"/>
                <a:cs typeface="+mn-cs"/>
              </a:rPr>
              <a:t>Mégalis</a:t>
            </a:r>
            <a:endParaRPr lang="fr-FR" sz="1800" b="1" dirty="0">
              <a:solidFill>
                <a:srgbClr val="1E68B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BCE0D59-2C34-4CCF-BF56-1EFEF8243F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868" y="2483353"/>
            <a:ext cx="1445798" cy="138470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A85D592-8DA1-4B36-B525-192129D366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795" y="4088241"/>
            <a:ext cx="1517944" cy="1319394"/>
          </a:xfrm>
          <a:prstGeom prst="rect">
            <a:avLst/>
          </a:prstGeom>
        </p:spPr>
      </p:pic>
      <p:sp>
        <p:nvSpPr>
          <p:cNvPr id="20" name="Titre 1">
            <a:extLst>
              <a:ext uri="{FF2B5EF4-FFF2-40B4-BE49-F238E27FC236}">
                <a16:creationId xmlns:a16="http://schemas.microsoft.com/office/drawing/2014/main" id="{234E53E9-3C0C-4A06-8698-D418A7C5959A}"/>
              </a:ext>
            </a:extLst>
          </p:cNvPr>
          <p:cNvSpPr txBox="1">
            <a:spLocks/>
          </p:cNvSpPr>
          <p:nvPr/>
        </p:nvSpPr>
        <p:spPr>
          <a:xfrm>
            <a:off x="2260169" y="4433814"/>
            <a:ext cx="2950671" cy="4888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2- Je recherche le marché auquel je souhaite répondre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5F34596-05D4-498C-8EDD-6BB6AB413B55}"/>
              </a:ext>
            </a:extLst>
          </p:cNvPr>
          <p:cNvSpPr/>
          <p:nvPr/>
        </p:nvSpPr>
        <p:spPr>
          <a:xfrm>
            <a:off x="6116197" y="3129094"/>
            <a:ext cx="1702342" cy="291048"/>
          </a:xfrm>
          <a:prstGeom prst="rect">
            <a:avLst/>
          </a:prstGeom>
          <a:noFill/>
          <a:ln w="28575">
            <a:solidFill>
              <a:srgbClr val="FD40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itre 1">
            <a:extLst>
              <a:ext uri="{FF2B5EF4-FFF2-40B4-BE49-F238E27FC236}">
                <a16:creationId xmlns:a16="http://schemas.microsoft.com/office/drawing/2014/main" id="{E4CDFDA9-B9B8-4C3B-9A96-EB09FBF50996}"/>
              </a:ext>
            </a:extLst>
          </p:cNvPr>
          <p:cNvSpPr txBox="1">
            <a:spLocks/>
          </p:cNvSpPr>
          <p:nvPr/>
        </p:nvSpPr>
        <p:spPr>
          <a:xfrm>
            <a:off x="8157752" y="2560165"/>
            <a:ext cx="2950671" cy="1231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b="1" dirty="0">
                <a:solidFill>
                  <a:srgbClr val="FD4011"/>
                </a:solidFill>
                <a:latin typeface="+mn-lt"/>
                <a:ea typeface="+mn-ea"/>
                <a:cs typeface="+mn-cs"/>
              </a:rPr>
              <a:t>Important : Je teste la configuration de mon poste et je réponds à un marché de test pour me préparer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6BFC3425-1D3A-4A85-A06B-A5E3E4EAFF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3492" y="5407635"/>
            <a:ext cx="1332124" cy="1384708"/>
          </a:xfrm>
          <a:prstGeom prst="rect">
            <a:avLst/>
          </a:prstGeom>
        </p:spPr>
      </p:pic>
      <p:sp>
        <p:nvSpPr>
          <p:cNvPr id="31" name="Titre 1">
            <a:extLst>
              <a:ext uri="{FF2B5EF4-FFF2-40B4-BE49-F238E27FC236}">
                <a16:creationId xmlns:a16="http://schemas.microsoft.com/office/drawing/2014/main" id="{13B2A659-8BC7-4A37-917E-549CAC242954}"/>
              </a:ext>
            </a:extLst>
          </p:cNvPr>
          <p:cNvSpPr txBox="1">
            <a:spLocks/>
          </p:cNvSpPr>
          <p:nvPr/>
        </p:nvSpPr>
        <p:spPr>
          <a:xfrm>
            <a:off x="2214907" y="5798615"/>
            <a:ext cx="411534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3- Je charge sur la plateforme les documents requis par l’acheteur (indiqués dans les documents du marché)</a:t>
            </a:r>
          </a:p>
        </p:txBody>
      </p:sp>
      <p:pic>
        <p:nvPicPr>
          <p:cNvPr id="37" name="Image 36">
            <a:extLst>
              <a:ext uri="{FF2B5EF4-FFF2-40B4-BE49-F238E27FC236}">
                <a16:creationId xmlns:a16="http://schemas.microsoft.com/office/drawing/2014/main" id="{4CDE271A-21E7-4BD8-9837-262DEBE57B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97925" y="4050566"/>
            <a:ext cx="1332124" cy="1260294"/>
          </a:xfrm>
          <a:prstGeom prst="rect">
            <a:avLst/>
          </a:prstGeom>
        </p:spPr>
      </p:pic>
      <p:sp>
        <p:nvSpPr>
          <p:cNvPr id="38" name="Titre 1">
            <a:extLst>
              <a:ext uri="{FF2B5EF4-FFF2-40B4-BE49-F238E27FC236}">
                <a16:creationId xmlns:a16="http://schemas.microsoft.com/office/drawing/2014/main" id="{3BBEB156-8DEB-4F8A-85D7-275DEEA0F01E}"/>
              </a:ext>
            </a:extLst>
          </p:cNvPr>
          <p:cNvSpPr txBox="1">
            <a:spLocks/>
          </p:cNvSpPr>
          <p:nvPr/>
        </p:nvSpPr>
        <p:spPr>
          <a:xfrm>
            <a:off x="7354424" y="4152346"/>
            <a:ext cx="4120781" cy="11408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4- Je valide mon dépôt qui sera horodaté et mis à disposition de l’acheteur après la date et l’heure limites qu’il a choisies</a:t>
            </a:r>
          </a:p>
        </p:txBody>
      </p:sp>
    </p:spTree>
    <p:extLst>
      <p:ext uri="{BB962C8B-B14F-4D97-AF65-F5344CB8AC3E}">
        <p14:creationId xmlns:p14="http://schemas.microsoft.com/office/powerpoint/2010/main" val="1479304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A6F04E82-92A1-42CD-B317-E5F2D882F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393" y="3188968"/>
            <a:ext cx="9531991" cy="609600"/>
          </a:xfrm>
        </p:spPr>
        <p:txBody>
          <a:bodyPr>
            <a:noAutofit/>
          </a:bodyPr>
          <a:lstStyle/>
          <a:p>
            <a:r>
              <a:rPr lang="fr-FR" sz="28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La signature électronique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0E2D073-E029-4C6A-A26E-E1EE7E4AE8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063" y="253412"/>
            <a:ext cx="2328642" cy="104688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010582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4B4FDBD1-C7D6-49E7-AA78-5018A1918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660" y="472053"/>
            <a:ext cx="9531991" cy="609600"/>
          </a:xfrm>
        </p:spPr>
        <p:txBody>
          <a:bodyPr>
            <a:noAutofit/>
          </a:bodyPr>
          <a:lstStyle/>
          <a:p>
            <a:r>
              <a:rPr lang="fr-FR" sz="28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Qu’est-ce qu’un certificat électronique ?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E8F6D2C-D3F2-4B04-847D-64846648DF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063" y="253412"/>
            <a:ext cx="2328642" cy="104688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60132A7-FE77-40B7-B07E-CCCE19246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517934">
            <a:off x="739650" y="3586350"/>
            <a:ext cx="1371787" cy="62857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5C233F5B-6995-416B-ACC9-AD908912852B}"/>
              </a:ext>
            </a:extLst>
          </p:cNvPr>
          <p:cNvSpPr txBox="1">
            <a:spLocks/>
          </p:cNvSpPr>
          <p:nvPr/>
        </p:nvSpPr>
        <p:spPr>
          <a:xfrm>
            <a:off x="2789690" y="2506636"/>
            <a:ext cx="6899593" cy="4697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1- L’identité d’une personne physique (le titulaire du certificat)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51D9F6DE-F862-4810-9916-6B338E58DE1F}"/>
              </a:ext>
            </a:extLst>
          </p:cNvPr>
          <p:cNvSpPr txBox="1">
            <a:spLocks/>
          </p:cNvSpPr>
          <p:nvPr/>
        </p:nvSpPr>
        <p:spPr>
          <a:xfrm>
            <a:off x="2789689" y="3170764"/>
            <a:ext cx="6899593" cy="4697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2- L’identité de la personne morale à laquelle le titulaire est rattaché (SIREN, raison sociale de l’entreprise)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B32AA71-8FF2-4520-A6D4-B278311A8169}"/>
              </a:ext>
            </a:extLst>
          </p:cNvPr>
          <p:cNvSpPr txBox="1">
            <a:spLocks/>
          </p:cNvSpPr>
          <p:nvPr/>
        </p:nvSpPr>
        <p:spPr>
          <a:xfrm>
            <a:off x="2798081" y="1755710"/>
            <a:ext cx="6899593" cy="4697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FD4011"/>
                </a:solidFill>
                <a:latin typeface="+mn-lt"/>
                <a:ea typeface="+mn-ea"/>
                <a:cs typeface="+mn-cs"/>
              </a:rPr>
              <a:t>Une pièce d’identité électronique contenant :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9B3CE14F-573F-481E-B567-BD2E0AB57FB2}"/>
              </a:ext>
            </a:extLst>
          </p:cNvPr>
          <p:cNvSpPr txBox="1">
            <a:spLocks/>
          </p:cNvSpPr>
          <p:nvPr/>
        </p:nvSpPr>
        <p:spPr>
          <a:xfrm>
            <a:off x="2789688" y="4079713"/>
            <a:ext cx="6899593" cy="4697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FD4011"/>
                </a:solidFill>
                <a:latin typeface="+mn-lt"/>
                <a:ea typeface="+mn-ea"/>
                <a:cs typeface="+mn-cs"/>
              </a:rPr>
              <a:t>Il permet :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52A20D75-52E7-4094-ABF7-7107FBE91A9A}"/>
              </a:ext>
            </a:extLst>
          </p:cNvPr>
          <p:cNvSpPr txBox="1">
            <a:spLocks/>
          </p:cNvSpPr>
          <p:nvPr/>
        </p:nvSpPr>
        <p:spPr>
          <a:xfrm>
            <a:off x="2789688" y="4671248"/>
            <a:ext cx="3861381" cy="4697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L’authentification forte du titulaire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1C7106BD-B686-489A-9B38-3D66049A717D}"/>
              </a:ext>
            </a:extLst>
          </p:cNvPr>
          <p:cNvSpPr txBox="1">
            <a:spLocks/>
          </p:cNvSpPr>
          <p:nvPr/>
        </p:nvSpPr>
        <p:spPr>
          <a:xfrm>
            <a:off x="2798081" y="5223554"/>
            <a:ext cx="3861381" cy="4697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1E68B1"/>
                </a:solidFill>
                <a:latin typeface="+mn-lt"/>
                <a:ea typeface="+mn-ea"/>
                <a:cs typeface="+mn-cs"/>
              </a:rPr>
              <a:t>La signature électronique</a:t>
            </a:r>
          </a:p>
        </p:txBody>
      </p:sp>
    </p:spTree>
    <p:extLst>
      <p:ext uri="{BB962C8B-B14F-4D97-AF65-F5344CB8AC3E}">
        <p14:creationId xmlns:p14="http://schemas.microsoft.com/office/powerpoint/2010/main" val="39610189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626</Words>
  <Application>Microsoft Office PowerPoint</Application>
  <PresentationFormat>Grand écran</PresentationFormat>
  <Paragraphs>98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Comic Sans MS</vt:lpstr>
      <vt:lpstr>Thème Office</vt:lpstr>
      <vt:lpstr>Présentation PowerPoint</vt:lpstr>
      <vt:lpstr>Dématérialisation des procédures de marchés publics</vt:lpstr>
      <vt:lpstr>Dématérialisation des procédures de marchés publics</vt:lpstr>
      <vt:lpstr>Dématérialisation des procédures de marchés publics</vt:lpstr>
      <vt:lpstr>La salle des marchés publics mutualisée portée par les collectivités bretonnes via Mégalis Bretagne</vt:lpstr>
      <vt:lpstr>Comment utiliser la salle des marchés Mégalis Bretagne? </vt:lpstr>
      <vt:lpstr>Comment répondre en dématérialisé à un marché public ?</vt:lpstr>
      <vt:lpstr>La signature électronique</vt:lpstr>
      <vt:lpstr>Qu’est-ce qu’un certificat électronique ?</vt:lpstr>
      <vt:lpstr>La signature électronique : Mode d’emploi</vt:lpstr>
      <vt:lpstr>La signature électronique : Les formats de signature électronique</vt:lpstr>
      <vt:lpstr>Pour vous aider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Barbara Le Goffic</dc:creator>
  <cp:lastModifiedBy>Thomas DUBOIS</cp:lastModifiedBy>
  <cp:revision>23</cp:revision>
  <dcterms:created xsi:type="dcterms:W3CDTF">2019-09-30T13:07:27Z</dcterms:created>
  <dcterms:modified xsi:type="dcterms:W3CDTF">2020-08-31T14:18:28Z</dcterms:modified>
</cp:coreProperties>
</file>