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3" r:id="rId13"/>
    <p:sldId id="274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LEAUME Laurene" initials="AL" lastIdx="12" clrIdx="0">
    <p:extLst>
      <p:ext uri="{19B8F6BF-5375-455C-9EA6-DF929625EA0E}">
        <p15:presenceInfo xmlns:p15="http://schemas.microsoft.com/office/powerpoint/2012/main" userId="S-1-5-21-1104649142-2341489834-3426184602-18022" providerId="AD"/>
      </p:ext>
    </p:extLst>
  </p:cmAuthor>
  <p:cmAuthor id="2" name="ANDRIEU Armelle" initials="AA" lastIdx="4" clrIdx="1">
    <p:extLst>
      <p:ext uri="{19B8F6BF-5375-455C-9EA6-DF929625EA0E}">
        <p15:presenceInfo xmlns:p15="http://schemas.microsoft.com/office/powerpoint/2012/main" userId="S-1-5-21-1104649142-2341489834-3426184602-70982" providerId="AD"/>
      </p:ext>
    </p:extLst>
  </p:cmAuthor>
  <p:cmAuthor id="3" name="CORDIER Gwendoline" initials="CG" lastIdx="3" clrIdx="2">
    <p:extLst>
      <p:ext uri="{19B8F6BF-5375-455C-9EA6-DF929625EA0E}">
        <p15:presenceInfo xmlns:p15="http://schemas.microsoft.com/office/powerpoint/2012/main" userId="S-1-5-21-1104649142-2341489834-3426184602-4483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Style moyen 3 - Accentuation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3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E0E8D-6A99-4A8F-82B1-420E80A81B5C}" type="datetimeFigureOut">
              <a:rPr lang="fr-FR" smtClean="0"/>
              <a:pPr/>
              <a:t>03/01/2023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C1CD7-F348-48FC-A222-42FE983501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8062664" cy="1470025"/>
          </a:xfrm>
        </p:spPr>
        <p:txBody>
          <a:bodyPr>
            <a:noAutofit/>
          </a:bodyPr>
          <a:lstStyle/>
          <a:p>
            <a:pPr algn="l"/>
            <a:r>
              <a:rPr lang="fr-FR" sz="32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ENS d’Ille-et-Vilaine</a:t>
            </a:r>
            <a:br>
              <a:rPr lang="fr-FR" sz="3200" dirty="0">
                <a:latin typeface="+mn-lt"/>
              </a:rPr>
            </a:br>
            <a:r>
              <a:rPr lang="fr-FR" sz="3200" dirty="0">
                <a:latin typeface="+mn-lt"/>
              </a:rPr>
              <a:t>Hiérarchisation des enjeux de conservation du patrimoine naturel à l’échelle d’un site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83568" y="3456583"/>
            <a:ext cx="7992888" cy="17526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Eléments méthodologiques pour la flore vasculaire et les habitats naturels et semi-naturels continentaux</a:t>
            </a:r>
            <a:b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br>
              <a:rPr lang="fr-FR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fr-FR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Conservatoire botanique national de Brest, </a:t>
            </a:r>
          </a:p>
          <a:p>
            <a:pPr algn="l"/>
            <a:r>
              <a:rPr lang="fr-FR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Version complétée et corrigée du 28/06/2022</a:t>
            </a:r>
          </a:p>
        </p:txBody>
      </p:sp>
      <p:pic>
        <p:nvPicPr>
          <p:cNvPr id="4" name="Image 3" descr="CBN-logo-horizontal-Brest-RV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14098" y="5494408"/>
            <a:ext cx="936104" cy="807277"/>
          </a:xfrm>
          <a:prstGeom prst="rect">
            <a:avLst/>
          </a:prstGeom>
        </p:spPr>
      </p:pic>
      <p:pic>
        <p:nvPicPr>
          <p:cNvPr id="5" name="Image 4" descr="logo_CG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6226" y="5445224"/>
            <a:ext cx="1329910" cy="9056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Synthèse : évaluation finale</a:t>
            </a:r>
            <a:endParaRPr lang="fr-FR" sz="14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6093296"/>
          </a:xfrm>
        </p:spPr>
        <p:txBody>
          <a:bodyPr>
            <a:noAutofit/>
          </a:bodyPr>
          <a:lstStyle/>
          <a:p>
            <a:pPr marL="400050" lvl="1" indent="0">
              <a:buFont typeface="Wingdings"/>
              <a:buChar char="è"/>
            </a:pPr>
            <a:endParaRPr lang="fr-FR" sz="22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spcBef>
                <a:spcPts val="1800"/>
              </a:spcBef>
              <a:buNone/>
            </a:pP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		</a:t>
            </a:r>
            <a:endParaRPr lang="fr-FR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179510" y="1484784"/>
          <a:ext cx="8784978" cy="24485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64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4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4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41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>
                          <a:solidFill>
                            <a:schemeClr val="bg1"/>
                          </a:solidFill>
                        </a:rPr>
                        <a:t>Espèce</a:t>
                      </a:r>
                    </a:p>
                    <a:p>
                      <a:pPr marL="0" algn="ctr" defTabSz="914400" rtl="0" eaLnBrk="1" latinLnBrk="0" hangingPunct="1"/>
                      <a:endParaRPr lang="fr-FR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dirty="0"/>
                        <a:t>Critère 1 :</a:t>
                      </a:r>
                    </a:p>
                    <a:p>
                      <a:pPr algn="ctr"/>
                      <a:r>
                        <a:rPr lang="fr-FR" dirty="0"/>
                        <a:t>Enjeu</a:t>
                      </a:r>
                      <a:r>
                        <a:rPr lang="fr-FR" baseline="0" dirty="0"/>
                        <a:t> de conservation régional</a:t>
                      </a:r>
                      <a:endParaRPr lang="fr-FR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Critère 2 : Responsabilité</a:t>
                      </a:r>
                      <a:endParaRPr lang="fr-FR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/>
                        <a:t>Critère 3 : « Sensibilité écologique »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381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fr-FR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2a : Responsabilité du département</a:t>
                      </a:r>
                      <a:endParaRPr lang="fr-FR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2b :</a:t>
                      </a:r>
                    </a:p>
                    <a:p>
                      <a:pPr algn="ctr"/>
                      <a:r>
                        <a:rPr lang="fr-FR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Responsabilité du site</a:t>
                      </a:r>
                      <a:endParaRPr lang="fr-FR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>
                          <a:solidFill>
                            <a:schemeClr val="bg1"/>
                          </a:solidFill>
                        </a:rPr>
                        <a:t>3a :</a:t>
                      </a:r>
                    </a:p>
                    <a:p>
                      <a:pPr algn="ctr"/>
                      <a:r>
                        <a:rPr lang="fr-FR" sz="1600" b="0" dirty="0">
                          <a:solidFill>
                            <a:schemeClr val="bg1"/>
                          </a:solidFill>
                        </a:rPr>
                        <a:t>Sensibilité</a:t>
                      </a:r>
                      <a:r>
                        <a:rPr lang="fr-FR" sz="1600" b="0" baseline="0" dirty="0">
                          <a:solidFill>
                            <a:schemeClr val="bg1"/>
                          </a:solidFill>
                        </a:rPr>
                        <a:t> de l’habitat</a:t>
                      </a:r>
                      <a:endParaRPr lang="fr-FR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>
                          <a:solidFill>
                            <a:schemeClr val="bg1"/>
                          </a:solidFill>
                        </a:rPr>
                        <a:t>3b :</a:t>
                      </a:r>
                    </a:p>
                    <a:p>
                      <a:pPr algn="ctr"/>
                      <a:r>
                        <a:rPr lang="fr-FR" sz="1600" b="0" dirty="0">
                          <a:solidFill>
                            <a:schemeClr val="bg1"/>
                          </a:solidFill>
                        </a:rPr>
                        <a:t>Amplitude</a:t>
                      </a:r>
                      <a:r>
                        <a:rPr lang="fr-FR" sz="1600" b="0" baseline="0" dirty="0">
                          <a:solidFill>
                            <a:schemeClr val="bg1"/>
                          </a:solidFill>
                        </a:rPr>
                        <a:t> écologique de l’espèce</a:t>
                      </a:r>
                      <a:endParaRPr lang="fr-FR" sz="1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Note de 1 à 4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Note de 1 à 4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Note de 1 à 4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Note de 1 à 3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Note de 1 à 3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Note de 1 à 4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Moyenne</a:t>
                      </a:r>
                      <a:r>
                        <a:rPr lang="fr-FR" sz="18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2a et 2b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Moyenne</a:t>
                      </a:r>
                      <a:r>
                        <a:rPr lang="fr-FR" sz="18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3a et 3b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251520" y="4077072"/>
            <a:ext cx="8892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/>
            <a:r>
              <a:rPr lang="fr-FR" sz="2000" dirty="0"/>
              <a:t>Outils mis à disposition du Département :</a:t>
            </a:r>
          </a:p>
          <a:p>
            <a:pPr marL="0" lvl="1" indent="0"/>
            <a:r>
              <a:rPr lang="fr-FR" sz="2000" dirty="0"/>
              <a:t>Catalogue de la flore d’Ille-et-Vilaine avec champs :</a:t>
            </a:r>
          </a:p>
          <a:p>
            <a:pPr marL="269875" lvl="1" indent="-269875">
              <a:buFont typeface="Arial" pitchFamily="34" charset="0"/>
              <a:buChar char="•"/>
            </a:pPr>
            <a:r>
              <a:rPr lang="fr-FR" sz="2000" dirty="0"/>
              <a:t>Statuts de rareté et menace, statuts de protection, abondance relative :</a:t>
            </a:r>
          </a:p>
          <a:p>
            <a:pPr marL="269875" lvl="1" indent="-269875"/>
            <a:r>
              <a:rPr lang="fr-FR" sz="2000" b="1" dirty="0"/>
              <a:t>	Enjeu de conservation régional (critère 1)</a:t>
            </a:r>
          </a:p>
          <a:p>
            <a:pPr marL="269875" lvl="1" indent="-269875">
              <a:buFont typeface="Arial" pitchFamily="34" charset="0"/>
              <a:buChar char="•"/>
            </a:pPr>
            <a:r>
              <a:rPr lang="fr-FR" sz="2000" dirty="0"/>
              <a:t>Nombre de mailles 10 km x 10 km occupés en France – Bretagne – Ille-et-Vilaine </a:t>
            </a:r>
            <a:r>
              <a:rPr lang="fr-FR" sz="2000" b="1" dirty="0"/>
              <a:t>(critère 2)</a:t>
            </a:r>
            <a:endParaRPr lang="fr-FR" sz="2000" dirty="0"/>
          </a:p>
          <a:p>
            <a:pPr marL="269875" lvl="1" indent="-269875">
              <a:buFont typeface="Arial" pitchFamily="34" charset="0"/>
              <a:buChar char="•"/>
            </a:pPr>
            <a:r>
              <a:rPr lang="fr-FR" sz="2000" i="1" dirty="0"/>
              <a:t>Habitat préférentiel du taxon </a:t>
            </a:r>
            <a:r>
              <a:rPr lang="fr-FR" sz="2000" b="1" i="1" dirty="0"/>
              <a:t>(critère 3a)</a:t>
            </a:r>
            <a:endParaRPr lang="fr-FR" sz="2000" i="1" dirty="0"/>
          </a:p>
          <a:p>
            <a:pPr marL="269875" lvl="1" indent="-269875">
              <a:buFont typeface="Arial" pitchFamily="34" charset="0"/>
              <a:buChar char="•"/>
            </a:pPr>
            <a:r>
              <a:rPr lang="fr-FR" sz="2000" i="1" dirty="0"/>
              <a:t>Amplitude écologique du taxon </a:t>
            </a:r>
            <a:r>
              <a:rPr lang="fr-FR" sz="2000" b="1" i="1" dirty="0"/>
              <a:t>(critère 3b)</a:t>
            </a:r>
            <a:endParaRPr lang="fr-FR" sz="2000" i="1" dirty="0"/>
          </a:p>
        </p:txBody>
      </p:sp>
      <p:sp>
        <p:nvSpPr>
          <p:cNvPr id="10" name="Hexagone 9"/>
          <p:cNvSpPr/>
          <p:nvPr/>
        </p:nvSpPr>
        <p:spPr>
          <a:xfrm>
            <a:off x="72008" y="836712"/>
            <a:ext cx="1835696" cy="936104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tx1"/>
                </a:solidFill>
              </a:rPr>
              <a:t>3 critères</a:t>
            </a:r>
          </a:p>
          <a:p>
            <a:pPr algn="ctr"/>
            <a:r>
              <a:rPr lang="fr-FR" sz="2000" b="1" dirty="0">
                <a:solidFill>
                  <a:schemeClr val="tx1"/>
                </a:solidFill>
              </a:rPr>
              <a:t>3 notes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5148064" y="5877272"/>
            <a:ext cx="3923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/>
              <a:t>Evaluation régionale en cours</a:t>
            </a:r>
          </a:p>
          <a:p>
            <a:r>
              <a:rPr lang="fr-FR" sz="1600" i="1" dirty="0"/>
              <a:t>Pour l’instant : seulement habitat préférentiel renseigné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 Evaluation des enjeux Habitats &amp; Végétation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686800" cy="6093296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fr-FR" sz="2200" dirty="0"/>
              <a:t>Données et référentiels disponibles :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/>
              <a:t>Liste rouge européenne (EUNIS)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/>
              <a:t>Annexe 1 de la directive européenne habitats-faune-flore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 err="1"/>
              <a:t>Bioévaluation</a:t>
            </a:r>
            <a:r>
              <a:rPr lang="fr-FR" sz="2200" dirty="0"/>
              <a:t> des groupements végétaux de Bretagne </a:t>
            </a:r>
            <a:r>
              <a:rPr lang="fr-FR" sz="1600" dirty="0"/>
              <a:t>(75% des </a:t>
            </a:r>
            <a:r>
              <a:rPr lang="fr-FR" sz="1600" dirty="0" err="1"/>
              <a:t>grpts</a:t>
            </a:r>
            <a:r>
              <a:rPr lang="fr-FR" sz="1600" dirty="0"/>
              <a:t> « DD »)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/>
              <a:t>Données de répartition :</a:t>
            </a:r>
          </a:p>
          <a:p>
            <a:pPr marL="266700" lvl="1" indent="-266700">
              <a:buNone/>
            </a:pPr>
            <a:r>
              <a:rPr lang="fr-FR" sz="2000" dirty="0"/>
              <a:t>	Cartographies fines de la végétation (groupements végétaux) : ENS, sites </a:t>
            </a:r>
            <a:r>
              <a:rPr lang="fr-FR" sz="2000" dirty="0" err="1"/>
              <a:t>Natura</a:t>
            </a:r>
            <a:r>
              <a:rPr lang="fr-FR" sz="2000" dirty="0"/>
              <a:t> 2000</a:t>
            </a:r>
          </a:p>
          <a:p>
            <a:pPr marL="266700" lvl="1" indent="-266700">
              <a:buNone/>
            </a:pPr>
            <a:r>
              <a:rPr lang="fr-FR" sz="2000" dirty="0"/>
              <a:t>	Cartographie des grands types de végétation : Bretagne</a:t>
            </a:r>
          </a:p>
          <a:p>
            <a:pPr marL="266700" lvl="1" indent="-266700">
              <a:buNone/>
            </a:pPr>
            <a:r>
              <a:rPr lang="fr-FR" sz="2000" dirty="0"/>
              <a:t>	Données du rapportage </a:t>
            </a:r>
            <a:r>
              <a:rPr lang="fr-FR" sz="2000" dirty="0" err="1"/>
              <a:t>Natura</a:t>
            </a:r>
            <a:r>
              <a:rPr lang="fr-FR" sz="2000" dirty="0"/>
              <a:t> 2000 : répartition des habitats d’intérêt communautaire</a:t>
            </a:r>
          </a:p>
          <a:p>
            <a:pPr marL="266700" lvl="1" indent="-266700">
              <a:buNone/>
            </a:pPr>
            <a:endParaRPr lang="fr-FR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66700" lvl="1" indent="363538">
              <a:buNone/>
            </a:pPr>
            <a:r>
              <a:rPr lang="fr-FR" sz="22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 </a:t>
            </a:r>
            <a:r>
              <a:rPr lang="fr-FR" sz="2200" dirty="0">
                <a:solidFill>
                  <a:schemeClr val="accent5">
                    <a:lumMod val="75000"/>
                  </a:schemeClr>
                </a:solidFill>
              </a:rPr>
              <a:t>Manque de données de répartition aux échelles départementale, régionale et nationale pour des niveaux typologiques fins</a:t>
            </a:r>
          </a:p>
          <a:p>
            <a:pPr marL="266700" lvl="1" indent="363538">
              <a:buNone/>
            </a:pPr>
            <a:r>
              <a:rPr lang="fr-FR" sz="22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 Approche du type « évaluation des enjeux / guide </a:t>
            </a:r>
            <a:r>
              <a:rPr lang="fr-FR" sz="2200" dirty="0" err="1">
                <a:solidFill>
                  <a:schemeClr val="accent5">
                    <a:lumMod val="75000"/>
                  </a:schemeClr>
                </a:solidFill>
                <a:sym typeface="Wingdings"/>
              </a:rPr>
              <a:t>méthodo</a:t>
            </a:r>
            <a:r>
              <a:rPr lang="fr-FR" sz="22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 plans de gestion » uniquement applicable aux HIC génériques</a:t>
            </a:r>
            <a:r>
              <a:rPr lang="fr-FR" sz="2200" dirty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Evaluation des enjeux « Habitats d’intérêt communautaire »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6093296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fr-FR" sz="2400" dirty="0">
                <a:solidFill>
                  <a:schemeClr val="accent5">
                    <a:lumMod val="75000"/>
                  </a:schemeClr>
                </a:solidFill>
              </a:rPr>
              <a:t>Approche méthodologique :</a:t>
            </a:r>
            <a:endParaRPr lang="fr-FR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buNone/>
            </a:pPr>
            <a:endParaRPr lang="fr-FR" sz="1000" i="1" dirty="0"/>
          </a:p>
          <a:p>
            <a:pPr marL="0" lvl="1" indent="0">
              <a:buNone/>
            </a:pPr>
            <a:r>
              <a:rPr lang="fr-FR" sz="2200" dirty="0"/>
              <a:t>Etapes : </a:t>
            </a:r>
          </a:p>
          <a:p>
            <a:pPr marL="0" indent="0" algn="ctr">
              <a:buNone/>
            </a:pPr>
            <a:r>
              <a:rPr lang="fr-FR" sz="2000" b="1" dirty="0"/>
              <a:t>Etape 1 : Habitats d’intérêt communautaire présents sur le site</a:t>
            </a:r>
          </a:p>
          <a:p>
            <a:pPr marL="0" indent="0" algn="ctr">
              <a:buNone/>
            </a:pPr>
            <a:r>
              <a:rPr lang="fr-FR" sz="20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</a:p>
          <a:p>
            <a:pPr marL="0" indent="0" algn="ctr">
              <a:buNone/>
            </a:pPr>
            <a:r>
              <a:rPr lang="fr-FR" sz="2000" b="1" dirty="0"/>
              <a:t>Etape 2 : Responsabilité de la Bretagne pour la conservation de l’habitat</a:t>
            </a:r>
          </a:p>
          <a:p>
            <a:pPr marL="0" lvl="1" indent="0" algn="ctr">
              <a:buNone/>
            </a:pPr>
            <a:r>
              <a:rPr lang="fr-FR" sz="20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</a:p>
          <a:p>
            <a:pPr marL="0" indent="0" algn="ctr">
              <a:buNone/>
            </a:pPr>
            <a:r>
              <a:rPr lang="fr-FR" sz="2000" b="1" dirty="0"/>
              <a:t>Etape 3 : « Départementalisation » : Responsabilité du territoire départemental pour la conservation de l’habitat</a:t>
            </a:r>
          </a:p>
          <a:p>
            <a:pPr marL="0" indent="0" algn="ctr">
              <a:buNone/>
            </a:pPr>
            <a:r>
              <a:rPr lang="fr-FR" sz="1600" dirty="0">
                <a:sym typeface="Wingdings"/>
              </a:rPr>
              <a:t>Données d’occurrence Ille-et-Vilaine</a:t>
            </a:r>
            <a:r>
              <a:rPr lang="fr-FR" sz="1600" i="1" dirty="0">
                <a:sym typeface="Wingdings"/>
              </a:rPr>
              <a:t> vs </a:t>
            </a:r>
            <a:r>
              <a:rPr lang="fr-FR" sz="1600" dirty="0">
                <a:sym typeface="Wingdings"/>
              </a:rPr>
              <a:t>Bretagne </a:t>
            </a:r>
          </a:p>
          <a:p>
            <a:pPr marL="0" lvl="1" indent="0" algn="ctr">
              <a:buNone/>
            </a:pPr>
            <a:r>
              <a:rPr lang="fr-FR" sz="20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  <a:endParaRPr lang="fr-FR" sz="1600" dirty="0">
              <a:sym typeface="Wingdings"/>
            </a:endParaRPr>
          </a:p>
          <a:p>
            <a:pPr marL="0" indent="0" algn="ctr">
              <a:buNone/>
            </a:pPr>
            <a:r>
              <a:rPr lang="fr-FR" sz="2000" b="1" dirty="0"/>
              <a:t>Etape 4 : Responsabilité du site pour la conservation de l’habitat au sein du réseau de sites ENS d’Ille-et-Vilaine</a:t>
            </a:r>
            <a:endParaRPr lang="fr-FR" sz="16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 algn="ctr">
              <a:buNone/>
            </a:pPr>
            <a:r>
              <a:rPr lang="fr-FR" sz="20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  <a:endParaRPr lang="fr-FR" sz="1600" dirty="0">
              <a:sym typeface="Wingdings"/>
            </a:endParaRPr>
          </a:p>
          <a:p>
            <a:pPr marL="0" indent="0" algn="ctr">
              <a:buNone/>
            </a:pPr>
            <a:r>
              <a:rPr lang="fr-FR" sz="2000" b="1" dirty="0"/>
              <a:t>Etape 5 : Valeur patrimoniale de l’habitat à l’échelle du site</a:t>
            </a:r>
            <a:endParaRPr lang="fr-FR" sz="16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fr-FR" sz="1800" dirty="0">
                <a:sym typeface="Wingdings"/>
              </a:rPr>
              <a:t>(Etat de conservation, Représentativité, Habitat abritant des espèces/groupements végétaux à enjeu)</a:t>
            </a:r>
            <a:endParaRPr lang="fr-FR" sz="18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1" indent="0">
              <a:buNone/>
            </a:pPr>
            <a:endParaRPr lang="fr-FR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Evaluation des enjeux « Habitats d’intérêt communautaire »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692696"/>
            <a:ext cx="6275040" cy="6093296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fr-FR" sz="2400" dirty="0">
                <a:solidFill>
                  <a:schemeClr val="accent5">
                    <a:lumMod val="75000"/>
                  </a:schemeClr>
                </a:solidFill>
              </a:rPr>
              <a:t>Approche méthodologique :</a:t>
            </a:r>
            <a:endParaRPr lang="fr-FR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buNone/>
            </a:pPr>
            <a:endParaRPr lang="fr-FR" sz="1000" i="1" dirty="0"/>
          </a:p>
          <a:p>
            <a:pPr marL="0" indent="0" algn="ctr">
              <a:buNone/>
            </a:pPr>
            <a:r>
              <a:rPr lang="fr-FR" sz="1600" b="1" dirty="0"/>
              <a:t>Etape 1 : Habitats d’intérêt communautaire présents sur le site</a:t>
            </a:r>
          </a:p>
          <a:p>
            <a:pPr marL="0" indent="0" algn="ctr">
              <a:buNone/>
            </a:pPr>
            <a:endParaRPr lang="fr-FR" sz="1000" b="1" dirty="0"/>
          </a:p>
          <a:p>
            <a:pPr marL="0" indent="0" algn="ctr">
              <a:buNone/>
            </a:pPr>
            <a:r>
              <a:rPr lang="fr-FR" sz="16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</a:p>
          <a:p>
            <a:pPr marL="0" indent="0" algn="ctr">
              <a:buNone/>
            </a:pPr>
            <a:endParaRPr lang="fr-FR" sz="1000" dirty="0">
              <a:solidFill>
                <a:schemeClr val="accent5">
                  <a:lumMod val="75000"/>
                </a:schemeClr>
              </a:solidFill>
              <a:sym typeface="Wingdings"/>
            </a:endParaRPr>
          </a:p>
          <a:p>
            <a:pPr marL="0" indent="0" algn="ctr">
              <a:buNone/>
            </a:pPr>
            <a:r>
              <a:rPr lang="fr-FR" sz="1600" b="1" dirty="0"/>
              <a:t>Etape 2 : Responsabilité de la Bretagne pour la conservation de l’habitat</a:t>
            </a:r>
          </a:p>
          <a:p>
            <a:pPr marL="0" indent="0" algn="ctr">
              <a:buNone/>
            </a:pPr>
            <a:endParaRPr lang="fr-FR" sz="1000" b="1" dirty="0"/>
          </a:p>
          <a:p>
            <a:pPr marL="0" indent="0" algn="ctr">
              <a:buNone/>
            </a:pPr>
            <a:r>
              <a:rPr lang="fr-FR" sz="16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</a:p>
          <a:p>
            <a:pPr marL="0" indent="0" algn="ctr">
              <a:buNone/>
            </a:pPr>
            <a:endParaRPr lang="fr-FR" sz="1000" dirty="0">
              <a:solidFill>
                <a:schemeClr val="accent5">
                  <a:lumMod val="75000"/>
                </a:schemeClr>
              </a:solidFill>
              <a:sym typeface="Wingdings"/>
            </a:endParaRPr>
          </a:p>
          <a:p>
            <a:pPr marL="0" indent="0" algn="ctr">
              <a:buNone/>
            </a:pPr>
            <a:r>
              <a:rPr lang="fr-FR" sz="1600" b="1" dirty="0"/>
              <a:t>Etape 3 : « Départementalisation » : Responsabilité du territoire départemental pour la conservation de l’habitat</a:t>
            </a:r>
          </a:p>
          <a:p>
            <a:pPr marL="0" indent="0" algn="ctr">
              <a:buNone/>
            </a:pPr>
            <a:endParaRPr lang="fr-FR" sz="1000" b="1" dirty="0"/>
          </a:p>
          <a:p>
            <a:pPr marL="0" indent="0" algn="ctr">
              <a:buNone/>
            </a:pPr>
            <a:r>
              <a:rPr lang="fr-FR" sz="16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</a:p>
          <a:p>
            <a:pPr marL="0" indent="0" algn="ctr">
              <a:buNone/>
            </a:pPr>
            <a:endParaRPr lang="fr-FR" sz="1000" dirty="0">
              <a:solidFill>
                <a:schemeClr val="accent5">
                  <a:lumMod val="75000"/>
                </a:schemeClr>
              </a:solidFill>
              <a:sym typeface="Wingdings"/>
            </a:endParaRPr>
          </a:p>
          <a:p>
            <a:pPr marL="0" indent="0" algn="ctr">
              <a:buNone/>
            </a:pPr>
            <a:r>
              <a:rPr lang="fr-FR" sz="1600" b="1" dirty="0"/>
              <a:t>Etape 4 : Responsabilité du site pour la conservation de l’habitat au sein du réseau de sites ENS d’Ille-et-Vilaine</a:t>
            </a:r>
            <a:endParaRPr lang="fr-FR" sz="16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fr-FR" sz="1000" b="1" dirty="0"/>
          </a:p>
          <a:p>
            <a:pPr marL="0" indent="0" algn="ctr">
              <a:buNone/>
            </a:pPr>
            <a:r>
              <a:rPr lang="fr-FR" sz="16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</a:p>
          <a:p>
            <a:pPr marL="0" indent="0" algn="ctr">
              <a:buNone/>
            </a:pPr>
            <a:endParaRPr lang="fr-FR" sz="1000" dirty="0">
              <a:solidFill>
                <a:schemeClr val="accent5">
                  <a:lumMod val="75000"/>
                </a:schemeClr>
              </a:solidFill>
              <a:sym typeface="Wingdings"/>
            </a:endParaRPr>
          </a:p>
          <a:p>
            <a:pPr marL="0" indent="0" algn="ctr">
              <a:buNone/>
            </a:pPr>
            <a:r>
              <a:rPr lang="fr-FR" sz="1600" b="1" dirty="0"/>
              <a:t>Etape 5 : Valeur patrimoniale de l’habitat à l’échelle du site</a:t>
            </a:r>
            <a:endParaRPr lang="fr-FR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1268760"/>
            <a:ext cx="6408712" cy="252028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07504" y="4221088"/>
            <a:ext cx="6408712" cy="792088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107504" y="5445224"/>
            <a:ext cx="6408712" cy="576064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6876256" y="1700808"/>
            <a:ext cx="22677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Informations disponibles</a:t>
            </a:r>
          </a:p>
          <a:p>
            <a:r>
              <a:rPr lang="fr-FR" sz="1400" dirty="0"/>
              <a:t>(</a:t>
            </a:r>
            <a:r>
              <a:rPr lang="fr-FR" sz="1400" dirty="0" err="1"/>
              <a:t>Colasse</a:t>
            </a:r>
            <a:r>
              <a:rPr lang="fr-FR" sz="1400" dirty="0"/>
              <a:t>, 2020) : </a:t>
            </a:r>
          </a:p>
          <a:p>
            <a:r>
              <a:rPr lang="fr-FR" sz="1400" dirty="0"/>
              <a:t>Données du rapportage </a:t>
            </a:r>
            <a:r>
              <a:rPr lang="fr-FR" sz="1400" dirty="0" err="1"/>
              <a:t>Natura</a:t>
            </a:r>
            <a:r>
              <a:rPr lang="fr-FR" sz="1400" dirty="0"/>
              <a:t> 2000 et des cartographies des sites </a:t>
            </a:r>
            <a:r>
              <a:rPr lang="fr-FR" sz="1400" dirty="0" err="1"/>
              <a:t>Natura</a:t>
            </a:r>
            <a:r>
              <a:rPr lang="fr-FR" sz="1400" dirty="0"/>
              <a:t> 2000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6516216" y="2420888"/>
            <a:ext cx="36004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6876256" y="4005064"/>
            <a:ext cx="22677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A calculer</a:t>
            </a:r>
          </a:p>
          <a:p>
            <a:r>
              <a:rPr lang="fr-FR" sz="1400" dirty="0"/>
              <a:t>Source des données : cartographies de la végétation des ENS d’Ille-et-Vilaine</a:t>
            </a:r>
          </a:p>
        </p:txBody>
      </p:sp>
      <p:cxnSp>
        <p:nvCxnSpPr>
          <p:cNvPr id="11" name="Connecteur droit avec flèche 10"/>
          <p:cNvCxnSpPr/>
          <p:nvPr/>
        </p:nvCxnSpPr>
        <p:spPr>
          <a:xfrm flipV="1">
            <a:off x="6516216" y="4581128"/>
            <a:ext cx="36004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6912768" y="5211197"/>
            <a:ext cx="2231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A évaluer en groupe de travail pluri-thématique (élaboration plan de gestion)</a:t>
            </a:r>
          </a:p>
        </p:txBody>
      </p:sp>
      <p:cxnSp>
        <p:nvCxnSpPr>
          <p:cNvPr id="13" name="Connecteur droit avec flèche 12"/>
          <p:cNvCxnSpPr/>
          <p:nvPr/>
        </p:nvCxnSpPr>
        <p:spPr>
          <a:xfrm flipV="1">
            <a:off x="6552728" y="5715833"/>
            <a:ext cx="36004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Evaluation des enjeux « Habitats &amp; Végétations »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93296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endParaRPr lang="fr-FR" sz="16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buNone/>
            </a:pPr>
            <a:endParaRPr lang="fr-FR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11560" y="980728"/>
            <a:ext cx="828092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/>
              <a:t>Limites de la méthode :</a:t>
            </a:r>
          </a:p>
          <a:p>
            <a:pPr indent="269875">
              <a:buFont typeface="Arial" pitchFamily="34" charset="0"/>
              <a:buChar char="•"/>
            </a:pPr>
            <a:r>
              <a:rPr lang="fr-FR" sz="2200" dirty="0"/>
              <a:t>Prisme « Habitat d’intérêt communautaire » jugé insatisfaisant : liste limitée, n’intégrant pas tous les habitats « à enjeu » du territoire</a:t>
            </a:r>
          </a:p>
          <a:p>
            <a:pPr indent="269875">
              <a:buFont typeface="Arial" pitchFamily="34" charset="0"/>
              <a:buChar char="•"/>
            </a:pPr>
            <a:r>
              <a:rPr lang="fr-FR" sz="2200" dirty="0"/>
              <a:t>Autres typologies : données de répartition lacunaires</a:t>
            </a:r>
          </a:p>
          <a:p>
            <a:endParaRPr lang="fr-FR" sz="2400" dirty="0"/>
          </a:p>
          <a:p>
            <a:pPr>
              <a:buFont typeface="Wingdings"/>
              <a:buChar char="è"/>
            </a:pPr>
            <a:r>
              <a:rPr lang="fr-FR" sz="2400" dirty="0">
                <a:solidFill>
                  <a:schemeClr val="accent5">
                    <a:lumMod val="75000"/>
                  </a:schemeClr>
                </a:solidFill>
              </a:rPr>
              <a:t>Pour les habitats et végétation, une évaluation des enjeux « à dire d’expert » semble la plus pertinente en l’état actuel des connaissances</a:t>
            </a:r>
          </a:p>
          <a:p>
            <a:pPr>
              <a:buFont typeface="Wingdings"/>
              <a:buChar char="è"/>
            </a:pPr>
            <a:r>
              <a:rPr lang="fr-FR" sz="2400" dirty="0">
                <a:solidFill>
                  <a:schemeClr val="accent5">
                    <a:lumMod val="75000"/>
                  </a:schemeClr>
                </a:solidFill>
              </a:rPr>
              <a:t>Possibilité de guider/cadrer le dire d’expert en recherchant une distinction des critères « rareté – représentativité / responsabilité – sensibilité » comme pour les espèces</a:t>
            </a:r>
          </a:p>
          <a:p>
            <a:endParaRPr lang="fr-FR" dirty="0"/>
          </a:p>
          <a:p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	Pourquoi hiérarchiser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052736"/>
            <a:ext cx="8435280" cy="507342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800" dirty="0">
                <a:solidFill>
                  <a:schemeClr val="accent5">
                    <a:lumMod val="75000"/>
                  </a:schemeClr>
                </a:solidFill>
              </a:rPr>
              <a:t>Aide à la décision</a:t>
            </a:r>
          </a:p>
          <a:p>
            <a:pPr lvl="1">
              <a:buNone/>
            </a:pPr>
            <a:r>
              <a:rPr lang="fr-FR" sz="2200" dirty="0">
                <a:sym typeface="Wingdings"/>
              </a:rPr>
              <a:t> C</a:t>
            </a:r>
            <a:r>
              <a:rPr lang="fr-FR" sz="2200" dirty="0"/>
              <a:t>hoix de gestion : </a:t>
            </a:r>
            <a:r>
              <a:rPr lang="fr-FR" sz="2200" i="1" dirty="0"/>
              <a:t>quels sont les espèces et habitats à forts enjeux de conservation pour en tenir compte dans la définition du plan de gestion de l’Espace naturel sensible ? Lesquels nécessitent des opérations de gestion pour leur maintien en bon état ?</a:t>
            </a:r>
          </a:p>
          <a:p>
            <a:pPr lvl="1">
              <a:buNone/>
            </a:pPr>
            <a:r>
              <a:rPr lang="fr-FR" sz="2200" dirty="0">
                <a:sym typeface="Wingdings"/>
              </a:rPr>
              <a:t> P</a:t>
            </a:r>
            <a:r>
              <a:rPr lang="fr-FR" sz="2200" dirty="0"/>
              <a:t>riorisation et orientation des suivis : </a:t>
            </a:r>
            <a:r>
              <a:rPr lang="fr-FR" sz="2200" i="1" dirty="0"/>
              <a:t>quels sont les espèces et habitats à suivre en priorité ?</a:t>
            </a:r>
            <a:endParaRPr lang="fr-FR" sz="2200" dirty="0"/>
          </a:p>
          <a:p>
            <a:pPr>
              <a:buNone/>
            </a:pPr>
            <a:endParaRPr lang="fr-FR" sz="1400" dirty="0"/>
          </a:p>
          <a:p>
            <a:pPr>
              <a:buNone/>
            </a:pPr>
            <a:endParaRPr lang="fr-FR" sz="1400" dirty="0"/>
          </a:p>
          <a:p>
            <a:pPr marL="0" indent="0">
              <a:buNone/>
            </a:pPr>
            <a:r>
              <a:rPr lang="fr-FR" sz="2200" i="1" dirty="0"/>
              <a:t>L’approche « espèce / habitat à enjeu » est complémentaire à d’autres approches :</a:t>
            </a:r>
          </a:p>
          <a:p>
            <a:r>
              <a:rPr lang="fr-FR" sz="2200" i="1" dirty="0"/>
              <a:t>Diversité </a:t>
            </a:r>
            <a:r>
              <a:rPr lang="fr-FR" sz="2000" i="1" dirty="0"/>
              <a:t>(ex. diversité floristique importante, mosaïque d’habitats…)</a:t>
            </a:r>
          </a:p>
          <a:p>
            <a:r>
              <a:rPr lang="fr-FR" sz="2200" i="1" dirty="0"/>
              <a:t>Pressions </a:t>
            </a:r>
            <a:r>
              <a:rPr lang="fr-FR" sz="2000" i="1" dirty="0"/>
              <a:t>(ex. fermeture de la végétation, fréquentation, extension EEE…)</a:t>
            </a:r>
          </a:p>
          <a:p>
            <a:r>
              <a:rPr lang="fr-FR" sz="2200" i="1" dirty="0"/>
              <a:t>Intérêt pédagogique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Réflexion méthodologique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6093296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fr-FR" sz="2400" dirty="0"/>
              <a:t>Indispensable :</a:t>
            </a:r>
          </a:p>
          <a:p>
            <a:pPr marL="0" lvl="1" indent="0">
              <a:buFont typeface="Wingdings" pitchFamily="2" charset="2"/>
              <a:buChar char="Ø"/>
            </a:pPr>
            <a:r>
              <a:rPr lang="fr-FR" sz="2400" dirty="0"/>
              <a:t> Tenir compte de </a:t>
            </a:r>
            <a:r>
              <a:rPr lang="fr-FR" sz="2400" dirty="0">
                <a:solidFill>
                  <a:schemeClr val="accent5">
                    <a:lumMod val="75000"/>
                  </a:schemeClr>
                </a:solidFill>
              </a:rPr>
              <a:t>l’état des connaissances et des données disponibles</a:t>
            </a:r>
          </a:p>
          <a:p>
            <a:pPr lvl="1">
              <a:buNone/>
            </a:pPr>
            <a:r>
              <a:rPr lang="fr-FR" sz="2000" dirty="0"/>
              <a:t>à l’échelle du site, du département, de la région, de la France…</a:t>
            </a:r>
          </a:p>
          <a:p>
            <a:pPr lvl="1">
              <a:buNone/>
            </a:pPr>
            <a:endParaRPr lang="fr-FR" sz="1000" dirty="0">
              <a:sym typeface="Wingdings"/>
            </a:endParaRPr>
          </a:p>
          <a:p>
            <a:pPr lvl="1">
              <a:buNone/>
            </a:pPr>
            <a:r>
              <a:rPr lang="fr-FR" sz="2200" dirty="0">
                <a:sym typeface="Wingdings"/>
              </a:rPr>
              <a:t>Impact sur</a:t>
            </a:r>
          </a:p>
          <a:p>
            <a:pPr lvl="1">
              <a:buFont typeface="Wingdings"/>
              <a:buChar char="à"/>
            </a:pPr>
            <a:r>
              <a:rPr lang="fr-FR" sz="2200" i="1" dirty="0"/>
              <a:t> Choix des méthodes</a:t>
            </a:r>
          </a:p>
          <a:p>
            <a:pPr lvl="1">
              <a:buFont typeface="Wingdings"/>
              <a:buChar char="à"/>
            </a:pPr>
            <a:r>
              <a:rPr lang="fr-FR" sz="2200" i="1" dirty="0"/>
              <a:t> Pertinence des résultats</a:t>
            </a:r>
          </a:p>
          <a:p>
            <a:pPr>
              <a:buNone/>
            </a:pPr>
            <a:endParaRPr lang="fr-FR" sz="1000" dirty="0"/>
          </a:p>
          <a:p>
            <a:pPr marL="0" lvl="1" indent="0">
              <a:buNone/>
            </a:pPr>
            <a:r>
              <a:rPr lang="fr-FR" sz="2400" dirty="0">
                <a:solidFill>
                  <a:schemeClr val="accent5">
                    <a:lumMod val="75000"/>
                  </a:schemeClr>
                </a:solidFill>
              </a:rPr>
              <a:t>Ne pas exclure le « dire d’expert » </a:t>
            </a:r>
            <a:r>
              <a:rPr lang="fr-FR" sz="2400" dirty="0"/>
              <a:t>: </a:t>
            </a:r>
          </a:p>
          <a:p>
            <a:pPr>
              <a:buFont typeface="Wingdings"/>
              <a:buChar char="à"/>
            </a:pPr>
            <a:r>
              <a:rPr lang="fr-FR" sz="2200" i="1" dirty="0"/>
              <a:t> Dire d’expert peut être mobilisé lorsque les données disponibles ne sont pas de qualité suffisante pour permettre une analyse pertinente</a:t>
            </a:r>
          </a:p>
          <a:p>
            <a:pPr>
              <a:buFont typeface="Wingdings"/>
              <a:buChar char="à"/>
            </a:pPr>
            <a:r>
              <a:rPr lang="fr-FR" sz="2200" i="1" dirty="0"/>
              <a:t> Important de confronter les résultats d’analyses « statistiques » au dire d’expert</a:t>
            </a:r>
          </a:p>
          <a:p>
            <a:pPr marL="342900" lvl="1" indent="-342900">
              <a:buFont typeface="Wingdings"/>
              <a:buChar char="à"/>
            </a:pPr>
            <a:r>
              <a:rPr lang="fr-FR" sz="2200" i="1" dirty="0"/>
              <a:t>Ecueil des méthodes « statistiques » : avantage grands sites </a:t>
            </a:r>
            <a:r>
              <a:rPr lang="fr-FR" sz="1800" i="1" dirty="0"/>
              <a:t>(ex. calculs de surface, comparaison </a:t>
            </a:r>
            <a:r>
              <a:rPr lang="fr-FR" sz="1800" i="1" dirty="0" err="1"/>
              <a:t>inter-sites</a:t>
            </a:r>
            <a:r>
              <a:rPr lang="fr-FR" sz="1800" i="1" dirty="0"/>
              <a:t>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 Evaluation des enjeux : Flore vasculaire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6093296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endParaRPr lang="fr-FR" sz="10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buNone/>
            </a:pPr>
            <a:r>
              <a:rPr lang="fr-FR" sz="2200" dirty="0"/>
              <a:t>Données et référentiels disponibles :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/>
              <a:t>Listes rouges France (2018) &amp; Bretagne (2015)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/>
              <a:t>Listes d’espèces protégées (1982 &amp; 1987)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/>
              <a:t>Annexes 2 &amp; 4 de la directive européenne habitats-faune-flore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/>
              <a:t>Données d’occurrence aux échelles nationale, régionale et départementale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/>
              <a:t>Informations sur l’écologie des taxons : habitat préférentiel, amplitude écologique (dire d’expert CBNB)</a:t>
            </a:r>
          </a:p>
          <a:p>
            <a:pPr marL="266700" lvl="1" indent="-266700">
              <a:buFont typeface="Arial" pitchFamily="34" charset="0"/>
              <a:buChar char="•"/>
            </a:pPr>
            <a:r>
              <a:rPr lang="fr-FR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Données d’effectifs / d’état de conservation des stations à l’échelle des ENS : disponibles partiellement</a:t>
            </a:r>
          </a:p>
          <a:p>
            <a:pPr marL="266700" lvl="1" indent="-266700">
              <a:buFont typeface="Arial" pitchFamily="34" charset="0"/>
              <a:buChar char="•"/>
            </a:pPr>
            <a:endParaRPr lang="fr-FR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66700" lvl="1" indent="363538">
              <a:buNone/>
            </a:pPr>
            <a:r>
              <a:rPr lang="fr-FR" sz="24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 </a:t>
            </a:r>
            <a:r>
              <a:rPr lang="fr-FR" sz="2400" dirty="0">
                <a:solidFill>
                  <a:schemeClr val="accent5">
                    <a:lumMod val="75000"/>
                  </a:schemeClr>
                </a:solidFill>
              </a:rPr>
              <a:t>Bon état des connaissances</a:t>
            </a:r>
          </a:p>
          <a:p>
            <a:pPr marL="266700" lvl="1" indent="363538">
              <a:buNone/>
            </a:pPr>
            <a:r>
              <a:rPr lang="fr-FR" sz="24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 </a:t>
            </a:r>
            <a:r>
              <a:rPr lang="fr-FR" sz="2400" dirty="0">
                <a:solidFill>
                  <a:schemeClr val="accent5">
                    <a:lumMod val="75000"/>
                  </a:schemeClr>
                </a:solidFill>
              </a:rPr>
              <a:t>Nombreux outils et référentiels disponibles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 Evaluation des enjeux : Flore vasculaire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6093296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fr-FR" sz="2400" dirty="0">
                <a:solidFill>
                  <a:schemeClr val="accent5">
                    <a:lumMod val="75000"/>
                  </a:schemeClr>
                </a:solidFill>
              </a:rPr>
              <a:t>Approche méthodologique :</a:t>
            </a:r>
            <a:endParaRPr lang="fr-FR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buNone/>
            </a:pPr>
            <a:endParaRPr lang="fr-FR" sz="1000" i="1" dirty="0"/>
          </a:p>
          <a:p>
            <a:pPr marL="0" lvl="1" indent="0">
              <a:buNone/>
            </a:pPr>
            <a:r>
              <a:rPr lang="fr-FR" sz="2200" dirty="0"/>
              <a:t>3 étapes : </a:t>
            </a:r>
          </a:p>
          <a:p>
            <a:pPr marL="0" indent="0" algn="ctr">
              <a:buNone/>
            </a:pPr>
            <a:r>
              <a:rPr lang="fr-FR" sz="2000" b="1" dirty="0"/>
              <a:t>Etape 1 : Présélection des espèces à enjeu de conservation régional</a:t>
            </a:r>
          </a:p>
          <a:p>
            <a:pPr marL="0" indent="0" algn="ctr">
              <a:buNone/>
            </a:pPr>
            <a:r>
              <a:rPr lang="fr-FR" sz="2000" b="1" dirty="0"/>
              <a:t>Espèces à enjeu de conservation présentes sur le site</a:t>
            </a:r>
          </a:p>
          <a:p>
            <a:pPr marL="0" indent="0" algn="ctr">
              <a:buNone/>
            </a:pPr>
            <a:r>
              <a:rPr lang="fr-FR" sz="1600" dirty="0">
                <a:sym typeface="Wingdings"/>
              </a:rPr>
              <a:t>[méthode </a:t>
            </a:r>
            <a:r>
              <a:rPr lang="fr-FR" sz="1600" dirty="0"/>
              <a:t>utilisée par d’autres gestionnaires (</a:t>
            </a:r>
            <a:r>
              <a:rPr lang="fr-FR" sz="1600" dirty="0" err="1"/>
              <a:t>Natura</a:t>
            </a:r>
            <a:r>
              <a:rPr lang="fr-FR" sz="1600" dirty="0"/>
              <a:t> 2000, réserves naturelles, projets ABC…), référentiel commun]</a:t>
            </a:r>
          </a:p>
          <a:p>
            <a:pPr marL="0" indent="0" algn="ctr">
              <a:buNone/>
            </a:pPr>
            <a:r>
              <a:rPr lang="fr-FR" sz="20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</a:p>
          <a:p>
            <a:pPr marL="0" indent="0" algn="ctr">
              <a:buNone/>
            </a:pPr>
            <a:r>
              <a:rPr lang="fr-FR" sz="2000" b="1" dirty="0"/>
              <a:t>Etape 2 : « Départementalisation » : Responsabilité du territoire départemental pour la conservation de l’espèce</a:t>
            </a:r>
          </a:p>
          <a:p>
            <a:pPr marL="0" indent="0" algn="ctr">
              <a:buNone/>
            </a:pPr>
            <a:r>
              <a:rPr lang="fr-FR" sz="1600" dirty="0">
                <a:sym typeface="Wingdings"/>
              </a:rPr>
              <a:t>Données d’occurrence Ille-et-Vilaine</a:t>
            </a:r>
            <a:r>
              <a:rPr lang="fr-FR" sz="1600" i="1" dirty="0">
                <a:sym typeface="Wingdings"/>
              </a:rPr>
              <a:t> vs </a:t>
            </a:r>
            <a:r>
              <a:rPr lang="fr-FR" sz="1600" dirty="0">
                <a:sym typeface="Wingdings"/>
              </a:rPr>
              <a:t>Bretagne</a:t>
            </a:r>
          </a:p>
          <a:p>
            <a:pPr marL="0" lvl="1" indent="0" algn="ctr">
              <a:buNone/>
            </a:pPr>
            <a:r>
              <a:rPr lang="fr-FR" sz="2000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</a:t>
            </a:r>
          </a:p>
          <a:p>
            <a:pPr marL="0" indent="0" algn="ctr">
              <a:buNone/>
            </a:pPr>
            <a:r>
              <a:rPr lang="fr-FR" sz="2000" b="1" dirty="0"/>
              <a:t>Etape 3 : « Sensibilité »</a:t>
            </a:r>
            <a:endParaRPr lang="fr-FR" sz="16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fr-FR" sz="1600" dirty="0">
                <a:sym typeface="Wingdings"/>
              </a:rPr>
              <a:t>Sensibilité dynamique et trophique de l’habitat de l’espèce  nécessité de gestion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sz="1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Non abordé : critère « fonctionnalité » du cahier technique « plans de gestion », difficile à appréhender de manière objective, pertinence moindre pour la flore comparée à la faune</a:t>
            </a:r>
          </a:p>
          <a:p>
            <a:pPr marL="0" lvl="1" indent="0">
              <a:buNone/>
            </a:pPr>
            <a:endParaRPr lang="fr-FR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Etape 1 : « Enjeu de conservation régional »</a:t>
            </a:r>
            <a:r>
              <a:rPr lang="fr-FR" sz="1400" b="1" dirty="0"/>
              <a:t> (</a:t>
            </a:r>
            <a:r>
              <a:rPr lang="fr-FR" sz="1400" dirty="0"/>
              <a:t>CBNB, 2019)</a:t>
            </a:r>
            <a:endParaRPr lang="fr-FR" sz="14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60932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000" b="1" dirty="0"/>
              <a:t>Données et référentiels mobilisés : </a:t>
            </a:r>
            <a:endParaRPr lang="fr-FR" sz="2000" dirty="0"/>
          </a:p>
          <a:p>
            <a:r>
              <a:rPr lang="fr-FR" sz="2000" dirty="0"/>
              <a:t>Listes rouges UICN France (2018) &amp; Bretagne (2015)</a:t>
            </a:r>
          </a:p>
          <a:p>
            <a:r>
              <a:rPr lang="fr-FR" sz="2000" dirty="0"/>
              <a:t>Données de répartition Bretagne / France métropolitaine (BDD Calluna du CBN de Brest &amp; SI flore du réseau des CBN)</a:t>
            </a:r>
          </a:p>
          <a:p>
            <a:pPr>
              <a:buNone/>
            </a:pPr>
            <a:r>
              <a:rPr lang="fr-FR" sz="2000" dirty="0"/>
              <a:t>	Données de répartition à la maille 10 km x 10 km</a:t>
            </a:r>
          </a:p>
          <a:p>
            <a:pPr>
              <a:buNone/>
            </a:pPr>
            <a:endParaRPr lang="fr-FR" sz="20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spcBef>
                <a:spcPts val="0"/>
              </a:spcBef>
              <a:buNone/>
            </a:pP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		 Chaque taxon est classé dans une catégorie d’enjeu</a:t>
            </a:r>
            <a:endParaRPr lang="fr-FR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984250" lvl="1" indent="-452438">
              <a:spcBef>
                <a:spcPts val="0"/>
              </a:spcBef>
              <a:buNone/>
            </a:pPr>
            <a:r>
              <a:rPr lang="fr-FR" sz="1200" dirty="0">
                <a:solidFill>
                  <a:schemeClr val="accent5">
                    <a:lumMod val="75000"/>
                  </a:schemeClr>
                </a:solidFill>
              </a:rPr>
              <a:t>	</a:t>
            </a:r>
            <a:endParaRPr lang="fr-FR" sz="1000" dirty="0"/>
          </a:p>
          <a:p>
            <a:pPr>
              <a:buNone/>
            </a:pPr>
            <a:r>
              <a:rPr lang="fr-FR" sz="1800" dirty="0">
                <a:sym typeface="Wingdings"/>
              </a:rPr>
              <a:t>		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 Ces catégories sont traduites en notes d’enjeu</a:t>
            </a:r>
          </a:p>
          <a:p>
            <a:pPr lvl="2" indent="200025">
              <a:spcBef>
                <a:spcPts val="0"/>
              </a:spcBef>
              <a:buNone/>
            </a:pPr>
            <a:r>
              <a:rPr lang="fr-FR" sz="1800" dirty="0">
                <a:solidFill>
                  <a:schemeClr val="accent5">
                    <a:lumMod val="75000"/>
                  </a:schemeClr>
                </a:solidFill>
              </a:rPr>
              <a:t>4 : Espèces à enjeu de conservation majeur</a:t>
            </a:r>
          </a:p>
          <a:p>
            <a:pPr lvl="2" indent="200025">
              <a:spcBef>
                <a:spcPts val="0"/>
              </a:spcBef>
              <a:buNone/>
            </a:pPr>
            <a:r>
              <a:rPr lang="fr-FR" sz="1800" dirty="0">
                <a:solidFill>
                  <a:schemeClr val="accent5">
                    <a:lumMod val="75000"/>
                  </a:schemeClr>
                </a:solidFill>
              </a:rPr>
              <a:t>3 : Espèces à enjeu très fort</a:t>
            </a:r>
          </a:p>
          <a:p>
            <a:pPr lvl="2" indent="200025">
              <a:spcBef>
                <a:spcPts val="0"/>
              </a:spcBef>
              <a:buNone/>
            </a:pPr>
            <a:r>
              <a:rPr lang="fr-FR" sz="1800" dirty="0">
                <a:solidFill>
                  <a:schemeClr val="accent5">
                    <a:lumMod val="75000"/>
                  </a:schemeClr>
                </a:solidFill>
              </a:rPr>
              <a:t>2 : Espèces à enjeu fort</a:t>
            </a:r>
          </a:p>
          <a:p>
            <a:pPr lvl="2" indent="200025">
              <a:spcBef>
                <a:spcPts val="0"/>
              </a:spcBef>
              <a:buNone/>
            </a:pPr>
            <a:r>
              <a:rPr lang="fr-FR" sz="1800" dirty="0">
                <a:solidFill>
                  <a:schemeClr val="accent5">
                    <a:lumMod val="75000"/>
                  </a:schemeClr>
                </a:solidFill>
              </a:rPr>
              <a:t>1 : Espèces à enjeu réglementaire et « autres taxons intéressants »</a:t>
            </a:r>
          </a:p>
          <a:p>
            <a:pPr>
              <a:buNone/>
            </a:pPr>
            <a:endParaRPr lang="fr-FR" sz="2400" b="1" dirty="0">
              <a:solidFill>
                <a:schemeClr val="accent5">
                  <a:lumMod val="75000"/>
                </a:schemeClr>
              </a:solidFill>
              <a:sym typeface="Wingding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380312" y="3092767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« Repêchage » des taxons protégés et des taxons de la liste rouge du Massif armoricain (</a:t>
            </a:r>
            <a:r>
              <a:rPr lang="fr-FR" sz="1200" dirty="0" err="1"/>
              <a:t>Magnanon</a:t>
            </a:r>
            <a:r>
              <a:rPr lang="fr-FR" sz="1200" dirty="0"/>
              <a:t>, 1992)</a:t>
            </a:r>
          </a:p>
        </p:txBody>
      </p:sp>
      <p:grpSp>
        <p:nvGrpSpPr>
          <p:cNvPr id="8" name="Groupe 7"/>
          <p:cNvGrpSpPr/>
          <p:nvPr/>
        </p:nvGrpSpPr>
        <p:grpSpPr>
          <a:xfrm>
            <a:off x="1445243" y="2492896"/>
            <a:ext cx="5935069" cy="1872208"/>
            <a:chOff x="1445243" y="2492896"/>
            <a:chExt cx="5935069" cy="1872208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5243" y="2492896"/>
              <a:ext cx="5791053" cy="187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Connecteur droit avec flèche 6"/>
            <p:cNvCxnSpPr/>
            <p:nvPr/>
          </p:nvCxnSpPr>
          <p:spPr>
            <a:xfrm>
              <a:off x="7092280" y="3717032"/>
              <a:ext cx="28803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Etape 2 : Départementalisation (1)</a:t>
            </a:r>
            <a:endParaRPr lang="fr-FR" sz="14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6093296"/>
          </a:xfrm>
        </p:spPr>
        <p:txBody>
          <a:bodyPr>
            <a:noAutofit/>
          </a:bodyPr>
          <a:lstStyle/>
          <a:p>
            <a:pPr>
              <a:buNone/>
            </a:pPr>
            <a:endParaRPr lang="fr-FR" sz="1000" b="1" dirty="0"/>
          </a:p>
          <a:p>
            <a:pPr>
              <a:buNone/>
            </a:pPr>
            <a:r>
              <a:rPr lang="fr-FR" sz="2000" b="1" dirty="0"/>
              <a:t>Données et référentiels mobilisés : </a:t>
            </a:r>
            <a:endParaRPr lang="fr-FR" sz="2000" dirty="0"/>
          </a:p>
          <a:p>
            <a:r>
              <a:rPr lang="fr-FR" sz="2000" dirty="0"/>
              <a:t>Données de répartition Ille-et-Vilaine / Bretagne (BDD Calluna du CBN de Brest)</a:t>
            </a:r>
          </a:p>
          <a:p>
            <a:pPr>
              <a:buNone/>
            </a:pPr>
            <a:r>
              <a:rPr lang="fr-FR" sz="2000" dirty="0"/>
              <a:t>	Données de répartition à la maille 10 km x 10 km</a:t>
            </a:r>
          </a:p>
          <a:p>
            <a:pPr>
              <a:buNone/>
            </a:pPr>
            <a:endParaRPr lang="fr-FR" sz="2000" dirty="0"/>
          </a:p>
          <a:p>
            <a:pPr marL="400050" lvl="1" indent="0">
              <a:buFont typeface="Wingdings"/>
              <a:buChar char="è"/>
            </a:pPr>
            <a:r>
              <a:rPr lang="fr-FR" sz="2000" b="1" dirty="0">
                <a:solidFill>
                  <a:schemeClr val="accent5">
                    <a:lumMod val="75000"/>
                  </a:schemeClr>
                </a:solidFill>
              </a:rPr>
              <a:t> Calcul de la représentativité du département</a:t>
            </a:r>
            <a:r>
              <a:rPr lang="fr-FR" sz="2000" dirty="0"/>
              <a:t> : occurrence relative de l’espèce dans le Département </a:t>
            </a:r>
            <a:r>
              <a:rPr lang="fr-FR" sz="2000" i="1" dirty="0"/>
              <a:t>vs</a:t>
            </a:r>
            <a:r>
              <a:rPr lang="fr-FR" sz="2000" dirty="0"/>
              <a:t> occurrence en Bretagne : nombre de mailles 10 km x 10 km en Ille-et-Vilaine / nombre de mailles en Bretagne </a:t>
            </a:r>
          </a:p>
          <a:p>
            <a:pPr marL="400050" lvl="1" indent="0">
              <a:buFont typeface="Wingdings"/>
              <a:buChar char="è"/>
            </a:pPr>
            <a:r>
              <a:rPr lang="fr-FR" sz="2000" b="1" dirty="0">
                <a:solidFill>
                  <a:schemeClr val="accent5">
                    <a:lumMod val="75000"/>
                  </a:schemeClr>
                </a:solidFill>
              </a:rPr>
              <a:t>Traduit la « responsabilité » de l’Ille-et-Vilaine pour la préservation d’un taxon</a:t>
            </a:r>
            <a:endParaRPr lang="fr-FR" sz="2000" dirty="0"/>
          </a:p>
          <a:p>
            <a:pPr marL="400050" lvl="1" indent="0">
              <a:buNone/>
            </a:pPr>
            <a:endParaRPr lang="fr-FR" sz="20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 algn="ctr">
              <a:buNone/>
            </a:pPr>
            <a:r>
              <a:rPr lang="fr-FR" sz="1400" dirty="0"/>
              <a:t>Vo = Nombre de mailles taxon en Ille-et-Vilaine / Nombre de mailles taxon en Bretagne x 100</a:t>
            </a:r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spcBef>
                <a:spcPts val="1800"/>
              </a:spcBef>
              <a:buNone/>
            </a:pP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		</a:t>
            </a:r>
            <a:endParaRPr lang="fr-FR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909491"/>
              </p:ext>
            </p:extLst>
          </p:nvPr>
        </p:nvGraphicFramePr>
        <p:xfrm>
          <a:off x="1403648" y="4509120"/>
          <a:ext cx="6096000" cy="111252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&lt;25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[25-50[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[50-75[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&gt;= 75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dirty="0"/>
                        <a:t>Note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Etape 2 : Départementalisation (2)</a:t>
            </a:r>
            <a:endParaRPr lang="fr-FR" sz="14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6093296"/>
          </a:xfrm>
        </p:spPr>
        <p:txBody>
          <a:bodyPr>
            <a:noAutofit/>
          </a:bodyPr>
          <a:lstStyle/>
          <a:p>
            <a:pPr>
              <a:buNone/>
            </a:pPr>
            <a:endParaRPr lang="fr-FR" sz="1000" b="1" dirty="0"/>
          </a:p>
          <a:p>
            <a:pPr marL="400050" lvl="1" indent="0">
              <a:buFont typeface="Wingdings"/>
              <a:buChar char="è"/>
            </a:pPr>
            <a:r>
              <a:rPr lang="fr-FR" sz="2000" b="1" dirty="0">
                <a:solidFill>
                  <a:schemeClr val="accent5">
                    <a:lumMod val="75000"/>
                  </a:schemeClr>
                </a:solidFill>
              </a:rPr>
              <a:t> Calcul de la représentativité du site</a:t>
            </a:r>
            <a:r>
              <a:rPr lang="fr-FR" sz="2000" dirty="0"/>
              <a:t>: occurrence relative de l’espèce dans le site </a:t>
            </a:r>
            <a:r>
              <a:rPr lang="fr-FR" sz="2000" i="1" dirty="0"/>
              <a:t>vs</a:t>
            </a:r>
            <a:r>
              <a:rPr lang="fr-FR" sz="2000" dirty="0"/>
              <a:t> occurrence en Ille-et-Vilaine : nombre de mailles 10 km x 10 km en Ille-et-Vilaine / nombre de mailles en Bretagne  (1 site = 1 maille)</a:t>
            </a:r>
          </a:p>
          <a:p>
            <a:pPr marL="400050" lvl="1" indent="0">
              <a:buFont typeface="Wingdings"/>
              <a:buChar char="è"/>
            </a:pPr>
            <a:r>
              <a:rPr lang="fr-FR" sz="2000" b="1" dirty="0">
                <a:solidFill>
                  <a:schemeClr val="accent5">
                    <a:lumMod val="75000"/>
                  </a:schemeClr>
                </a:solidFill>
              </a:rPr>
              <a:t>Traduit la « responsabilité » du site pour la préservation d’un taxon</a:t>
            </a:r>
            <a:endParaRPr lang="fr-FR" sz="2000" dirty="0"/>
          </a:p>
          <a:p>
            <a:pPr marL="400050" lvl="1" indent="0">
              <a:buNone/>
            </a:pPr>
            <a:endParaRPr lang="fr-FR" sz="20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spcBef>
                <a:spcPts val="1800"/>
              </a:spcBef>
              <a:buNone/>
            </a:pP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		</a:t>
            </a:r>
            <a:endParaRPr lang="fr-FR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066417"/>
              </p:ext>
            </p:extLst>
          </p:nvPr>
        </p:nvGraphicFramePr>
        <p:xfrm>
          <a:off x="1619672" y="2604512"/>
          <a:ext cx="6096000" cy="111252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&lt;25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[25-50[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[50-75[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&gt;= 75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dirty="0"/>
                        <a:t>Note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83568" y="3933056"/>
            <a:ext cx="82809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1400" dirty="0"/>
              <a:t>Vo = Nombre de mailles taxon dans le site / Nombre de mailles taxon en Ille-et-Vilaine x 100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>
              <a:tabLst>
                <a:tab pos="450850" algn="l"/>
              </a:tabLst>
            </a:pPr>
            <a:r>
              <a:rPr lang="fr-FR" sz="2800" dirty="0"/>
              <a:t>	</a:t>
            </a:r>
            <a:r>
              <a:rPr lang="fr-FR" sz="2800" b="1" dirty="0">
                <a:solidFill>
                  <a:schemeClr val="accent5">
                    <a:lumMod val="75000"/>
                  </a:schemeClr>
                </a:solidFill>
              </a:rPr>
              <a:t>Critère : Evaluation de la « sensibilité » de l’espèce</a:t>
            </a:r>
            <a:endParaRPr lang="fr-FR" sz="14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686800" cy="6093296"/>
          </a:xfrm>
        </p:spPr>
        <p:txBody>
          <a:bodyPr>
            <a:noAutofit/>
          </a:bodyPr>
          <a:lstStyle/>
          <a:p>
            <a:pPr marL="0" lvl="1" indent="0">
              <a:buFont typeface="Wingdings"/>
              <a:buChar char="è"/>
            </a:pP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</a:rPr>
              <a:t> Sensibilité de l’espèce à un éventuel changement / une évolution de son habitat</a:t>
            </a:r>
          </a:p>
          <a:p>
            <a:pPr marL="0" lvl="1" indent="0">
              <a:buFont typeface="Wingdings"/>
              <a:buChar char="è"/>
            </a:pPr>
            <a:endParaRPr lang="fr-FR" sz="4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buFont typeface="Wingdings"/>
              <a:buChar char="è"/>
            </a:pPr>
            <a:r>
              <a:rPr lang="fr-FR" sz="2000" b="1" dirty="0"/>
              <a:t> Sensibilité de l’habitat d’espèce : sensibilité dynamique et trophique</a:t>
            </a:r>
          </a:p>
          <a:p>
            <a:pPr marL="0" lvl="1" indent="0">
              <a:buNone/>
            </a:pPr>
            <a:r>
              <a:rPr lang="fr-FR" sz="2000" dirty="0"/>
              <a:t>Sensibilité intrinsèque de l’habitat d’espèce </a:t>
            </a:r>
            <a:r>
              <a:rPr lang="fr-FR" sz="1600" dirty="0"/>
              <a:t>(dire d’expert CBNB – l’habitat préférentiel de chaque espèce rare et menacée est renseigné, adapté au contexte breton)</a:t>
            </a:r>
          </a:p>
          <a:p>
            <a:pPr marL="360363" lvl="2" indent="0">
              <a:buNone/>
            </a:pPr>
            <a:r>
              <a:rPr lang="fr-FR" sz="1700" b="1" dirty="0"/>
              <a:t>3 - Forte </a:t>
            </a:r>
            <a:r>
              <a:rPr lang="fr-FR" sz="1700" dirty="0"/>
              <a:t>: espèces pionnières et/ou </a:t>
            </a:r>
            <a:r>
              <a:rPr lang="fr-FR" sz="1700" dirty="0" err="1"/>
              <a:t>oligotrophiles</a:t>
            </a:r>
            <a:r>
              <a:rPr lang="fr-FR" sz="1700" dirty="0"/>
              <a:t> (espèces des tourbières, des landes et des pelouses et prairies </a:t>
            </a:r>
            <a:r>
              <a:rPr lang="fr-FR" sz="1700" dirty="0" err="1"/>
              <a:t>oligotrophiles</a:t>
            </a:r>
            <a:r>
              <a:rPr lang="fr-FR" sz="1700" dirty="0"/>
              <a:t>, pelouses dunaires)</a:t>
            </a:r>
          </a:p>
          <a:p>
            <a:pPr marL="360363" lvl="2" indent="0">
              <a:buNone/>
            </a:pPr>
            <a:r>
              <a:rPr lang="fr-FR" sz="1700" b="1" dirty="0"/>
              <a:t>2 - Moyenne </a:t>
            </a:r>
            <a:r>
              <a:rPr lang="fr-FR" sz="1700" dirty="0"/>
              <a:t>: espèces aquatiques, espèces des zones méso- et </a:t>
            </a:r>
            <a:r>
              <a:rPr lang="fr-FR" sz="1700" dirty="0" err="1"/>
              <a:t>eutrophes</a:t>
            </a:r>
            <a:r>
              <a:rPr lang="fr-FR" sz="1700" dirty="0"/>
              <a:t>, espèces des prairies méso- et </a:t>
            </a:r>
            <a:r>
              <a:rPr lang="fr-FR" sz="1700" dirty="0" err="1"/>
              <a:t>eutrophes</a:t>
            </a:r>
            <a:r>
              <a:rPr lang="fr-FR" sz="1700" dirty="0"/>
              <a:t>, habitats littoraux hors dunes, espèces </a:t>
            </a:r>
            <a:r>
              <a:rPr lang="fr-FR" sz="1700" dirty="0" err="1"/>
              <a:t>messicoles</a:t>
            </a:r>
            <a:r>
              <a:rPr lang="fr-FR" sz="1700" dirty="0"/>
              <a:t> </a:t>
            </a:r>
          </a:p>
          <a:p>
            <a:pPr marL="360363" lvl="2" indent="0">
              <a:buNone/>
            </a:pPr>
            <a:r>
              <a:rPr lang="fr-FR" sz="1700" b="1" dirty="0"/>
              <a:t>1 - Faible </a:t>
            </a:r>
            <a:r>
              <a:rPr lang="fr-FR" sz="1700" dirty="0"/>
              <a:t>: espèces des milieux stables (forêts, fourrés…)</a:t>
            </a:r>
          </a:p>
          <a:p>
            <a:pPr marL="0" lvl="1" indent="0">
              <a:buFont typeface="Wingdings"/>
              <a:buChar char="è"/>
            </a:pPr>
            <a:endParaRPr lang="fr-FR" sz="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buFont typeface="Wingdings"/>
              <a:buChar char="è"/>
            </a:pPr>
            <a:r>
              <a:rPr lang="fr-FR" sz="2000" b="1" dirty="0"/>
              <a:t>Amplitude écologique de l’espèce</a:t>
            </a:r>
            <a:endParaRPr lang="fr-FR" sz="2000" dirty="0"/>
          </a:p>
          <a:p>
            <a:pPr marL="0" lvl="1" indent="0">
              <a:buNone/>
            </a:pPr>
            <a:r>
              <a:rPr lang="fr-FR" sz="2000" dirty="0"/>
              <a:t>Amplitude écologique de l'espèce par rapport à son habitat préférentiel </a:t>
            </a:r>
            <a:r>
              <a:rPr lang="fr-FR" sz="1600" dirty="0"/>
              <a:t>(dire d’expert CBNB)</a:t>
            </a:r>
          </a:p>
          <a:p>
            <a:pPr marL="360363" lvl="1" indent="0">
              <a:buNone/>
            </a:pPr>
            <a:r>
              <a:rPr lang="fr-FR" sz="1700" b="1" dirty="0"/>
              <a:t>3 - Étroite </a:t>
            </a:r>
            <a:r>
              <a:rPr lang="fr-FR" sz="1700" dirty="0"/>
              <a:t>: taxon strictement inféodé à l'habitat ou ayant une forte préférence pour celui-ci</a:t>
            </a:r>
          </a:p>
          <a:p>
            <a:pPr marL="360363" lvl="1" indent="0">
              <a:buNone/>
            </a:pPr>
            <a:r>
              <a:rPr lang="fr-FR" sz="1700" b="1" dirty="0"/>
              <a:t>2 - Moyenne </a:t>
            </a:r>
            <a:r>
              <a:rPr lang="fr-FR" sz="1700" dirty="0"/>
              <a:t>: taxon se retrouvant préférentiellement dans l'habitat mais pouvant occasionnellement se rencontrer dans d'autres</a:t>
            </a:r>
          </a:p>
          <a:p>
            <a:pPr marL="360363" lvl="1" indent="0">
              <a:buNone/>
            </a:pPr>
            <a:r>
              <a:rPr lang="fr-FR" sz="1700" b="1" dirty="0"/>
              <a:t>1 - Large </a:t>
            </a:r>
            <a:r>
              <a:rPr lang="fr-FR" sz="1700" dirty="0"/>
              <a:t>: taxon pouvant se rencontrer dans plusieurs habitats mais ayant une légère préférence pour celui mentionné</a:t>
            </a:r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  <a:p>
            <a:pPr>
              <a:spcBef>
                <a:spcPts val="1800"/>
              </a:spcBef>
              <a:buNone/>
            </a:pP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  <a:sym typeface="Wingdings"/>
              </a:rPr>
              <a:t>		</a:t>
            </a:r>
            <a:endParaRPr lang="fr-FR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fr-FR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ypologieField xmlns="c4616b33-0046-42d0-b8cc-1404667d7d1e">
      <Terms xmlns="http://schemas.microsoft.com/office/infopath/2007/PartnerControls">
        <TermInfo xmlns="http://schemas.microsoft.com/office/infopath/2007/PartnerControls">
          <TermName xmlns="http://schemas.microsoft.com/office/infopath/2007/PartnerControls">Document de travail (brouillons, notes)</TermName>
          <TermId xmlns="http://schemas.microsoft.com/office/infopath/2007/PartnerControls">9688cebd-89d4-4f5e-8820-dbffe1313d7e</TermId>
        </TermInfo>
      </Terms>
    </TypologieField>
    <TaxCatchAll xmlns="c4616b33-0046-42d0-b8cc-1404667d7d1e">
      <Value>1</Value>
    </TaxCatchAll>
    <MotCle xmlns="c4616b33-0046-42d0-b8cc-1404667d7d1e" xsi:nil="true"/>
    <TaxCatchAllLabel xmlns="c4616b33-0046-42d0-b8cc-1404667d7d1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BiblioDocDept35" ma:contentTypeID="0x0101003F2D825B433C254B9A9E4D3E371A73AA00BD452D668C6B1C43909A4193BF3E3A12" ma:contentTypeVersion="17" ma:contentTypeDescription="Type de contenu BiblioDocDept35" ma:contentTypeScope="" ma:versionID="efb00a07a4877712d70277ef16b27dbc">
  <xsd:schema xmlns:xsd="http://www.w3.org/2001/XMLSchema" xmlns:xs="http://www.w3.org/2001/XMLSchema" xmlns:p="http://schemas.microsoft.com/office/2006/metadata/properties" xmlns:ns2="c4616b33-0046-42d0-b8cc-1404667d7d1e" targetNamespace="http://schemas.microsoft.com/office/2006/metadata/properties" ma:root="true" ma:fieldsID="090f6d6aa452fb52060568f39f48e104" ns2:_="">
    <xsd:import namespace="c4616b33-0046-42d0-b8cc-1404667d7d1e"/>
    <xsd:element name="properties">
      <xsd:complexType>
        <xsd:sequence>
          <xsd:element name="documentManagement">
            <xsd:complexType>
              <xsd:all>
                <xsd:element ref="ns2:MotCle" minOccurs="0"/>
                <xsd:element ref="ns2:TaxCatchAll" minOccurs="0"/>
                <xsd:element ref="ns2:TypologieField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616b33-0046-42d0-b8cc-1404667d7d1e" elementFormDefault="qualified">
    <xsd:import namespace="http://schemas.microsoft.com/office/2006/documentManagement/types"/>
    <xsd:import namespace="http://schemas.microsoft.com/office/infopath/2007/PartnerControls"/>
    <xsd:element name="MotCle" ma:index="8" nillable="true" ma:displayName="Mot-clé" ma:internalName="MotCle" ma:readOnly="false">
      <xsd:simpleType>
        <xsd:restriction base="dms:Text"/>
      </xsd:simpleType>
    </xsd:element>
    <xsd:element name="TaxCatchAll" ma:index="10" nillable="true" ma:displayName="Colonne Attraper tout de Taxonomie" ma:hidden="true" ma:list="{61ff3ba4-8360-4707-91a0-7482852ca0dd}" ma:internalName="TaxCatchAll" ma:readOnly="false" ma:showField="CatchAllData" ma:web="c4616b33-0046-42d0-b8cc-1404667d7d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ypologieField" ma:index="11" ma:taxonomy="true" ma:internalName="TypologieField" ma:taxonomyFieldName="Typologie" ma:displayName="Typologie" ma:readOnly="false" ma:default="1;#Document de travail (brouillons, notes)|9688cebd-89d4-4f5e-8820-dbffe1313d7e" ma:fieldId="{0af04d78-ea08-4456-85f6-96214c6e3488}" ma:sspId="7dc392d7-09f2-4996-8b5b-bc6eefa3b932" ma:termSetId="63367ad3-03a2-4500-b8d6-fbc5ee6d801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Label" ma:index="12" nillable="true" ma:displayName="Colonne Attraper tout de Taxonomie1" ma:hidden="true" ma:list="{61ff3ba4-8360-4707-91a0-7482852ca0dd}" ma:internalName="TaxCatchAllLabel" ma:readOnly="false" ma:showField="CatchAllDataLabel" ma:web="c4616b33-0046-42d0-b8cc-1404667d7d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6DAAC1-DBED-4867-B935-DB555846165D}">
  <ds:schemaRefs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0c688a26-9520-481a-a97d-5ccc3d7491e4"/>
    <ds:schemaRef ds:uri="http://www.w3.org/XML/1998/namespace"/>
    <ds:schemaRef ds:uri="http://purl.org/dc/elements/1.1/"/>
    <ds:schemaRef ds:uri="http://purl.org/dc/dcmitype/"/>
    <ds:schemaRef ds:uri="c6743689-ae56-49ce-b338-31c41d979753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28CFDB2-6B5B-4474-9173-82FE20D9D030}"/>
</file>

<file path=customXml/itemProps3.xml><?xml version="1.0" encoding="utf-8"?>
<ds:datastoreItem xmlns:ds="http://schemas.openxmlformats.org/officeDocument/2006/customXml" ds:itemID="{D356FB2F-9D34-42F6-89E1-572BDB3BFE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1733</Words>
  <Application>Microsoft Office PowerPoint</Application>
  <PresentationFormat>Affichage à l'écran (4:3)</PresentationFormat>
  <Paragraphs>250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8" baseType="lpstr">
      <vt:lpstr>Arial</vt:lpstr>
      <vt:lpstr>Calibri</vt:lpstr>
      <vt:lpstr>Wingdings</vt:lpstr>
      <vt:lpstr>Thème Office</vt:lpstr>
      <vt:lpstr>ENS d’Ille-et-Vilaine Hiérarchisation des enjeux de conservation du patrimoine naturel à l’échelle d’un site</vt:lpstr>
      <vt:lpstr> Pourquoi hiérarchiser ?</vt:lpstr>
      <vt:lpstr> Réflexion méthodologique </vt:lpstr>
      <vt:lpstr>  Evaluation des enjeux : Flore vasculaire</vt:lpstr>
      <vt:lpstr>  Evaluation des enjeux : Flore vasculaire</vt:lpstr>
      <vt:lpstr> Etape 1 : « Enjeu de conservation régional » (CBNB, 2019)</vt:lpstr>
      <vt:lpstr> Etape 2 : Départementalisation (1)</vt:lpstr>
      <vt:lpstr> Etape 2 : Départementalisation (2)</vt:lpstr>
      <vt:lpstr> Critère : Evaluation de la « sensibilité » de l’espèce</vt:lpstr>
      <vt:lpstr> Synthèse : évaluation finale</vt:lpstr>
      <vt:lpstr>  Evaluation des enjeux Habitats &amp; Végétation</vt:lpstr>
      <vt:lpstr> Evaluation des enjeux « Habitats d’intérêt communautaire »</vt:lpstr>
      <vt:lpstr> Evaluation des enjeux « Habitats d’intérêt communautaire »</vt:lpstr>
      <vt:lpstr> Evaluation des enjeux « Habitats &amp; Végétations 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Marion HARDEGEN</dc:creator>
  <cp:lastModifiedBy>ALLEAUME Laurene</cp:lastModifiedBy>
  <cp:revision>36</cp:revision>
  <dcterms:created xsi:type="dcterms:W3CDTF">2022-04-25T10:00:06Z</dcterms:created>
  <dcterms:modified xsi:type="dcterms:W3CDTF">2023-01-03T08:55:48Z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ypologie">
    <vt:lpwstr>1;#Document de travail (brouillons, notes)|9688cebd-89d4-4f5e-8820-dbffe1313d7e</vt:lpwstr>
  </property>
  <property fmtid="{D5CDD505-2E9C-101B-9397-08002B2CF9AE}" pid="3" name="ContentTypeId">
    <vt:lpwstr>0x0101003F2D825B433C254B9A9E4D3E371A73AA00BD452D668C6B1C43909A4193BF3E3A12</vt:lpwstr>
  </property>
</Properties>
</file>